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tags/tag4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45" r:id="rId2"/>
  </p:sldMasterIdLst>
  <p:notesMasterIdLst>
    <p:notesMasterId r:id="rId45"/>
  </p:notesMasterIdLst>
  <p:sldIdLst>
    <p:sldId id="543" r:id="rId3"/>
    <p:sldId id="511" r:id="rId4"/>
    <p:sldId id="510" r:id="rId5"/>
    <p:sldId id="564" r:id="rId6"/>
    <p:sldId id="566" r:id="rId7"/>
    <p:sldId id="590" r:id="rId8"/>
    <p:sldId id="589" r:id="rId9"/>
    <p:sldId id="582" r:id="rId10"/>
    <p:sldId id="574" r:id="rId11"/>
    <p:sldId id="583" r:id="rId12"/>
    <p:sldId id="598" r:id="rId13"/>
    <p:sldId id="600" r:id="rId14"/>
    <p:sldId id="599" r:id="rId15"/>
    <p:sldId id="601" r:id="rId16"/>
    <p:sldId id="602" r:id="rId17"/>
    <p:sldId id="603" r:id="rId18"/>
    <p:sldId id="604" r:id="rId19"/>
    <p:sldId id="605" r:id="rId20"/>
    <p:sldId id="606" r:id="rId21"/>
    <p:sldId id="622" r:id="rId22"/>
    <p:sldId id="620" r:id="rId23"/>
    <p:sldId id="607" r:id="rId24"/>
    <p:sldId id="617" r:id="rId25"/>
    <p:sldId id="612" r:id="rId26"/>
    <p:sldId id="608" r:id="rId27"/>
    <p:sldId id="609" r:id="rId28"/>
    <p:sldId id="613" r:id="rId29"/>
    <p:sldId id="614" r:id="rId30"/>
    <p:sldId id="610" r:id="rId31"/>
    <p:sldId id="616" r:id="rId32"/>
    <p:sldId id="618" r:id="rId33"/>
    <p:sldId id="619" r:id="rId34"/>
    <p:sldId id="584" r:id="rId35"/>
    <p:sldId id="587" r:id="rId36"/>
    <p:sldId id="588" r:id="rId37"/>
    <p:sldId id="509" r:id="rId38"/>
    <p:sldId id="519" r:id="rId39"/>
    <p:sldId id="524" r:id="rId40"/>
    <p:sldId id="572" r:id="rId41"/>
    <p:sldId id="621" r:id="rId42"/>
    <p:sldId id="591" r:id="rId43"/>
    <p:sldId id="611" r:id="rId44"/>
  </p:sldIdLst>
  <p:sldSz cx="9144000" cy="6858000" type="screen4x3"/>
  <p:notesSz cx="6797675" cy="9926638"/>
  <p:custDataLst>
    <p:tags r:id="rId4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B25"/>
    <a:srgbClr val="0062A7"/>
    <a:srgbClr val="F26722"/>
    <a:srgbClr val="D8DCE5"/>
    <a:srgbClr val="49556E"/>
    <a:srgbClr val="FFCC99"/>
    <a:srgbClr val="921A1D"/>
    <a:srgbClr val="2AF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78456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dmin\Desktop\&#1050;&#1085;&#1080;&#1075;&#1072;1.xlsx" TargetMode="Externa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128254360991107E-2"/>
          <c:y val="4.1268383963193982E-2"/>
          <c:w val="0.93255224890459376"/>
          <c:h val="0.94500042224085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Лист1!$K$9</c:f>
              <c:strCache>
                <c:ptCount val="1"/>
                <c:pt idx="0">
                  <c:v>миграционный отток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Лист1!$J$10:$J$14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Лист1!$K$10:$K$14</c:f>
              <c:numCache>
                <c:formatCode>General</c:formatCode>
                <c:ptCount val="5"/>
                <c:pt idx="0">
                  <c:v>-3948</c:v>
                </c:pt>
                <c:pt idx="1">
                  <c:v>-2791</c:v>
                </c:pt>
                <c:pt idx="2">
                  <c:v>-3209</c:v>
                </c:pt>
                <c:pt idx="3">
                  <c:v>-5591</c:v>
                </c:pt>
                <c:pt idx="4">
                  <c:v>-4654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2C-4DC9-AED6-9FF4673F6F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2689152"/>
        <c:axId val="92873088"/>
        <c:axId val="0"/>
      </c:bar3DChart>
      <c:catAx>
        <c:axId val="9268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873088"/>
        <c:crosses val="autoZero"/>
        <c:auto val="1"/>
        <c:lblAlgn val="ctr"/>
        <c:lblOffset val="100"/>
        <c:noMultiLvlLbl val="0"/>
      </c:catAx>
      <c:valAx>
        <c:axId val="9287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68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 smtClean="0">
                <a:solidFill>
                  <a:schemeClr val="tx1"/>
                </a:solidFill>
                <a:effectLst/>
                <a:latin typeface="+mn-lt"/>
              </a:rPr>
              <a:t>Распределение ИП по видам экономической деятельности</a:t>
            </a:r>
          </a:p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 sz="1800" b="1" i="0" baseline="0" dirty="0" smtClean="0">
              <a:solidFill>
                <a:schemeClr val="tx1"/>
              </a:solidFill>
              <a:effectLst/>
              <a:latin typeface="+mn-lt"/>
            </a:endParaRPr>
          </a:p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8323228346456691"/>
          <c:y val="0"/>
        </c:manualLayout>
      </c:layout>
      <c:overlay val="0"/>
      <c:spPr>
        <a:noFill/>
        <a:ln w="25400"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5346019247594051E-2"/>
          <c:y val="9.1098012919199445E-2"/>
          <c:w val="0.93243175853018367"/>
          <c:h val="0.5960523235513514"/>
        </c:manualLayout>
      </c:layout>
      <c:lineChart>
        <c:grouping val="stack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2018 г.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Лист2!$A$2:$A$11</c:f>
              <c:strCache>
                <c:ptCount val="10"/>
                <c:pt idx="0">
                  <c:v>сельское, лесное хозяйство, охота, рыболовство и рыбоводство</c:v>
                </c:pt>
                <c:pt idx="1">
                  <c:v>обрабатывающие производства</c:v>
                </c:pt>
                <c:pt idx="2">
                  <c:v>строительство</c:v>
                </c:pt>
                <c:pt idx="3">
                  <c:v>транспортировка и хранение</c:v>
                </c:pt>
                <c:pt idx="4">
                  <c:v>деятельность гостиниц и предприятий общественного питания</c:v>
                </c:pt>
                <c:pt idx="5">
                  <c:v>деятельность в области информации и связи</c:v>
                </c:pt>
                <c:pt idx="6">
                  <c:v>финансовая и страховая деятельность</c:v>
                </c:pt>
                <c:pt idx="7">
                  <c:v>образование</c:v>
                </c:pt>
                <c:pt idx="8">
                  <c:v>деятельность в области здравоохранения и социальных услуг</c:v>
                </c:pt>
                <c:pt idx="9">
                  <c:v> культура, спорт, досуг и развлечения</c:v>
                </c:pt>
              </c:strCache>
            </c:strRef>
          </c:cat>
          <c:val>
            <c:numRef>
              <c:f>Лист2!$B$2:$B$11</c:f>
              <c:numCache>
                <c:formatCode>General</c:formatCode>
                <c:ptCount val="10"/>
                <c:pt idx="0">
                  <c:v>2388</c:v>
                </c:pt>
                <c:pt idx="1">
                  <c:v>2528</c:v>
                </c:pt>
                <c:pt idx="2">
                  <c:v>2750</c:v>
                </c:pt>
                <c:pt idx="3">
                  <c:v>5148</c:v>
                </c:pt>
                <c:pt idx="4">
                  <c:v>1664</c:v>
                </c:pt>
                <c:pt idx="5">
                  <c:v>878</c:v>
                </c:pt>
                <c:pt idx="6">
                  <c:v>386</c:v>
                </c:pt>
                <c:pt idx="7">
                  <c:v>570</c:v>
                </c:pt>
                <c:pt idx="8">
                  <c:v>361</c:v>
                </c:pt>
                <c:pt idx="9">
                  <c:v>657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163-4D26-8390-EFF98C31A0B0}"/>
            </c:ext>
          </c:extLst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2019 г.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Лист2!$A$2:$A$11</c:f>
              <c:strCache>
                <c:ptCount val="10"/>
                <c:pt idx="0">
                  <c:v>сельское, лесное хозяйство, охота, рыболовство и рыбоводство</c:v>
                </c:pt>
                <c:pt idx="1">
                  <c:v>обрабатывающие производства</c:v>
                </c:pt>
                <c:pt idx="2">
                  <c:v>строительство</c:v>
                </c:pt>
                <c:pt idx="3">
                  <c:v>транспортировка и хранение</c:v>
                </c:pt>
                <c:pt idx="4">
                  <c:v>деятельность гостиниц и предприятий общественного питания</c:v>
                </c:pt>
                <c:pt idx="5">
                  <c:v>деятельность в области информации и связи</c:v>
                </c:pt>
                <c:pt idx="6">
                  <c:v>финансовая и страховая деятельность</c:v>
                </c:pt>
                <c:pt idx="7">
                  <c:v>образование</c:v>
                </c:pt>
                <c:pt idx="8">
                  <c:v>деятельность в области здравоохранения и социальных услуг</c:v>
                </c:pt>
                <c:pt idx="9">
                  <c:v> культура, спорт, досуг и развлечения</c:v>
                </c:pt>
              </c:strCache>
            </c:strRef>
          </c:cat>
          <c:val>
            <c:numRef>
              <c:f>Лист2!$C$2:$C$11</c:f>
              <c:numCache>
                <c:formatCode>General</c:formatCode>
                <c:ptCount val="10"/>
                <c:pt idx="0">
                  <c:v>2266</c:v>
                </c:pt>
                <c:pt idx="1">
                  <c:v>2561</c:v>
                </c:pt>
                <c:pt idx="2">
                  <c:v>3152</c:v>
                </c:pt>
                <c:pt idx="3">
                  <c:v>5464</c:v>
                </c:pt>
                <c:pt idx="4">
                  <c:v>1771</c:v>
                </c:pt>
                <c:pt idx="5">
                  <c:v>997</c:v>
                </c:pt>
                <c:pt idx="6">
                  <c:v>361</c:v>
                </c:pt>
                <c:pt idx="7">
                  <c:v>637</c:v>
                </c:pt>
                <c:pt idx="8">
                  <c:v>381</c:v>
                </c:pt>
                <c:pt idx="9">
                  <c:v>677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163-4D26-8390-EFF98C31A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931968"/>
        <c:axId val="92938240"/>
      </c:lineChart>
      <c:catAx>
        <c:axId val="92931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2938240"/>
        <c:crosses val="autoZero"/>
        <c:auto val="1"/>
        <c:lblAlgn val="ctr"/>
        <c:lblOffset val="100"/>
        <c:noMultiLvlLbl val="0"/>
      </c:catAx>
      <c:valAx>
        <c:axId val="9293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931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198337707786527"/>
          <c:y val="0.71549540130461708"/>
          <c:w val="0.23103324584426946"/>
          <c:h val="7.97902415604615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482710354190897E-2"/>
          <c:y val="2.8796228523628092E-2"/>
          <c:w val="0.90957198629704994"/>
          <c:h val="0.7657421234241946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EA-4578-AD9B-C57999E2876F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EA-4578-AD9B-C57999E2876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6000" b="1"/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6000" b="1"/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6000" b="1"/>
                  </a:pPr>
                  <a:endParaRPr lang="ru-RU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0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Лист1!$A$1:$A$3</c:f>
              <c:strCache>
                <c:ptCount val="3"/>
                <c:pt idx="0">
                  <c:v>мечтают стать предпринимателем</c:v>
                </c:pt>
                <c:pt idx="1">
                  <c:v>что-то слышали о предпринимательстве</c:v>
                </c:pt>
                <c:pt idx="2">
                  <c:v>получили знания о бизнес-проектах, стартапах в школе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42</c:v>
                </c:pt>
                <c:pt idx="1">
                  <c:v>23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AEA-4578-AD9B-C57999E2876F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583232"/>
        <c:axId val="5584768"/>
      </c:barChart>
      <c:catAx>
        <c:axId val="5583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584768"/>
        <c:crosses val="autoZero"/>
        <c:auto val="1"/>
        <c:lblAlgn val="ctr"/>
        <c:lblOffset val="100"/>
        <c:noMultiLvlLbl val="0"/>
      </c:catAx>
      <c:valAx>
        <c:axId val="55847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5583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2345186954536"/>
          <c:y val="0"/>
          <c:w val="0.77743425884778239"/>
          <c:h val="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9444116548778523"/>
                  <c:y val="0.118363832590029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3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302-44EE-98AA-F5BEE5275C87}"/>
                </c:ext>
              </c:extLst>
            </c:dLbl>
            <c:dLbl>
              <c:idx val="1"/>
              <c:layout>
                <c:manualLayout>
                  <c:x val="0.20435595890580058"/>
                  <c:y val="-0.150483563050817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3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302-44EE-98AA-F5BEE5275C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Лист1!$A$25:$A$26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Лист1!$B$25:$B$26</c:f>
              <c:numCache>
                <c:formatCode>0%</c:formatCode>
                <c:ptCount val="2"/>
                <c:pt idx="0">
                  <c:v>0.36</c:v>
                </c:pt>
                <c:pt idx="1">
                  <c:v>0.64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302-44EE-98AA-F5BEE5275C87}"/>
            </c:ext>
          </c:extLst>
        </c:ser>
        <c:ser>
          <c:idx val="1"/>
          <c:order val="1"/>
          <c:tx>
            <c:v>9</c:v>
          </c:tx>
          <c:explosion val="25"/>
          <c:val>
            <c:numLit>
              <c:formatCode>General</c:formatCode>
              <c:ptCount val="1"/>
              <c:pt idx="0">
                <c:v>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302-44EE-98AA-F5BEE5275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753237680381192"/>
          <c:y val="0.79514847562127755"/>
          <c:w val="0.22270691163604553"/>
          <c:h val="0.19394388261659726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0.3425</cdr:x>
      <cdr:y>0.66651</cdr:y>
    </cdr:from>
    <cdr:to>
      <cdr:x>0.4425</cdr:x>
      <cdr:y>0.84765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31840" y="33647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7DBE54-4E60-4264-945C-AA81ECC41C92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218B39-DA08-42A3-B380-CFE30780C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520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16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D5A718-0269-4C5D-9F09-4211D3C2BC3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71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8EB330-21D8-4BCE-A65A-5747F01B7AD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56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18B39-DA08-42A3-B380-CFE30780CB9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140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B50CA-0FC9-4DB0-BAD8-F5FF6965FE8E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979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94C147-0E7B-4D09-9FB1-FA24EB2BED13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732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7D0C71-EE79-48A0-8EAA-72C125EDA0D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2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2A971-44FD-4FFE-9AEC-7AAF18D9CD41}" type="datetime1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04472-4755-409F-A6F1-5E445D29A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ABB77-C545-4188-9260-46AE932B0677}" type="datetime1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939F4-C92D-4516-AD36-0FEFDA24E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4E823-739C-45C6-901D-86A80283E17B}" type="datetime1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15719-C820-4CE7-9BBA-FAAEA169E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1054E-C113-452F-9AEE-100A66C9063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06.02.2020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BEC46-C5E2-4B00-93FD-EF82F4284C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8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5D89C-B26F-4732-8D52-7E5BB496F92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06.02.2020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83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762760-7462-4899-8B44-FF61F5CBFC9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06.02.2020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664D2-1BD0-4A61-B152-7B31CC6A85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8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FBC1B-F90D-4884-AF3C-36A573F9AEAC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06.02.2020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948F9-966D-4B85-91B5-EB2161AA434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29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1F821E-54B4-4548-BC11-6F602210766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06.02.2020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F0BB5-9D93-48C2-824D-82144272B7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78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20B916-3995-4F66-8077-5414E1552FD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06.02.2020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37D55-46E1-4C6C-A1CF-9F94FD80738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56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2B33E-A7A8-4FB0-B759-64CC55F5EDF9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06.02.2020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03110-3EB0-485A-8B10-FF7B6ED983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71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F92650-71DB-436C-83C4-29C4D082522F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06.02.2020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11D12-DA6E-48D6-AA1A-3CD5D6126C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3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D8776-8610-4AF3-855E-30888A7C2FE2}" type="datetime1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0814-0EA2-4F56-B8A3-4682D0DCB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830E3A-DA71-4F28-878B-AB0AA5324125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06.02.2020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947C0-BD5D-464F-8EAE-7242CF0D7F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5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823C46-110E-4F13-B13A-1914565471D2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06.02.2020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2158F-C07D-4E71-822C-68A648B4DE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19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3658E3-6F5F-409D-8BD7-B31A53456C9B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06.02.2020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D6766-4E1A-4026-B100-8D8EA13BF4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2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DC3E7-F719-4DBA-8819-45D83E27F784}" type="datetime1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8B40F-1425-4820-AFCB-33F7FD1DD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41D29-4020-4A73-868E-0F68FD49A20A}" type="datetime1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A188E-F65E-46E8-952C-F1F1FA15A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5AD3-9E52-44F2-BE01-C07249B910D3}" type="datetime1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42D1C-D1BA-4FDF-9060-7FFB001A9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FC812-0813-45E3-ADD4-3E082D113AD6}" type="datetime1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DFEAD-38AF-429D-B993-6F7F1D41F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BFC68-18D9-45E3-9E3C-A1010C046283}" type="datetime1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EAF8D-A0CE-4041-B670-A8F433F5A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CD715-4503-47B7-8B66-9155359763FE}" type="datetime1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4BD34-A812-4CB2-9BE0-CDD51F464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13243-CBA4-4677-8888-193DF9DD9764}" type="datetime1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8012-B482-43DB-B7F4-FAD438313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413" y="182880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9DDF28B6-7EE8-4BA6-AE36-D3B7BD4E1312}" type="datetime1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0395244-B05C-4AB6-8916-D6F93A596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2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</p:sldLayoutIdLst>
  <p:hf hd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Wingdings 2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E0948006-4FA6-48EF-92EE-8579CDB701D8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06.02.2020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27AC99-8E6A-459C-8DE1-0C83495690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5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612095" y="1"/>
            <a:ext cx="5704321" cy="908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 dirty="0">
              <a:solidFill>
                <a:prstClr val="black"/>
              </a:solidFill>
            </a:endParaRPr>
          </a:p>
        </p:txBody>
      </p:sp>
      <p:pic>
        <p:nvPicPr>
          <p:cNvPr id="5" name="Изображение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568" y="134771"/>
            <a:ext cx="2416519" cy="70194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187624" y="1412775"/>
            <a:ext cx="7729134" cy="486225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Организация работы школьников на цифровой платформе                                              </a:t>
            </a:r>
            <a:r>
              <a:rPr lang="ru-RU" sz="2800" b="1" dirty="0" smtClean="0">
                <a:solidFill>
                  <a:srgbClr val="921A1D"/>
                </a:solidFill>
                <a:latin typeface="Tahoma" pitchFamily="34" charset="0"/>
                <a:cs typeface="Tahoma" pitchFamily="34" charset="0"/>
              </a:rPr>
              <a:t>«Будущие предприниматели Приморья»                     </a:t>
            </a:r>
            <a:r>
              <a:rPr lang="ru-RU" sz="2800" b="1" dirty="0" smtClean="0">
                <a:solidFill>
                  <a:srgbClr val="921A1D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800" b="1" dirty="0" smtClean="0">
                <a:solidFill>
                  <a:srgbClr val="921A1D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как </a:t>
            </a:r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механизм повышения их интереса                               к предпринимательству</a:t>
            </a:r>
            <a:br>
              <a:rPr lang="ru-RU" sz="2800" b="1" dirty="0" smtClean="0">
                <a:latin typeface="Tahoma" pitchFamily="34" charset="0"/>
                <a:cs typeface="Tahoma" pitchFamily="34" charset="0"/>
              </a:rPr>
            </a:br>
            <a:r>
              <a:rPr lang="ru-RU" sz="2800" b="1" dirty="0" smtClean="0">
                <a:solidFill>
                  <a:srgbClr val="921A1D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800" b="1" dirty="0" smtClean="0">
                <a:solidFill>
                  <a:srgbClr val="921A1D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rgbClr val="921A1D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400" b="1" dirty="0" smtClean="0">
                <a:solidFill>
                  <a:srgbClr val="921A1D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rgbClr val="921A1D"/>
                </a:solidFill>
                <a:latin typeface="Tahoma" pitchFamily="34" charset="0"/>
                <a:cs typeface="Tahoma" pitchFamily="34" charset="0"/>
              </a:rPr>
              <a:t>«</a:t>
            </a:r>
            <a:r>
              <a:rPr lang="ru-RU" sz="2000" b="1" dirty="0" smtClean="0">
                <a:solidFill>
                  <a:srgbClr val="921A1D"/>
                </a:solidFill>
                <a:latin typeface="Tahoma" pitchFamily="34" charset="0"/>
                <a:cs typeface="Tahoma" pitchFamily="34" charset="0"/>
              </a:rPr>
              <a:t>БУДУЩИЕ ПРЕДПРИНИМАТЕЛИ ПРИМОРЬЯ»</a:t>
            </a:r>
            <a:br>
              <a:rPr lang="ru-RU" sz="2000" b="1" dirty="0" smtClean="0">
                <a:solidFill>
                  <a:srgbClr val="921A1D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rgbClr val="921A1D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000" b="1" dirty="0" smtClean="0">
                <a:solidFill>
                  <a:srgbClr val="921A1D"/>
                </a:solidFill>
                <a:latin typeface="Tahoma" pitchFamily="34" charset="0"/>
                <a:cs typeface="Tahoma" pitchFamily="34" charset="0"/>
              </a:rPr>
            </a:br>
            <a:endParaRPr lang="ru-RU" sz="1575" i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flipH="1">
            <a:off x="-2" y="943009"/>
            <a:ext cx="910812" cy="5914991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908720"/>
            <a:ext cx="9144000" cy="3428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782241"/>
            <a:endParaRPr lang="ru-RU" sz="1575" dirty="0">
              <a:solidFill>
                <a:prstClr val="black"/>
              </a:solidFill>
            </a:endParaRPr>
          </a:p>
        </p:txBody>
      </p:sp>
      <p:pic>
        <p:nvPicPr>
          <p:cNvPr id="10" name="Picture 2" descr="http://a-trest.ru/uploadedFiles/images/logoti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8733" y="44624"/>
            <a:ext cx="80977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635896" y="6309320"/>
            <a:ext cx="199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921A1D"/>
                </a:solidFill>
                <a:latin typeface="Tahoma" pitchFamily="34" charset="0"/>
                <a:cs typeface="Tahoma" pitchFamily="34" charset="0"/>
              </a:rPr>
              <a:t>МОСКВА,  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0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80D63-98E2-40B9-8013-273C09068B85}" type="slidenum"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0684" y="188641"/>
            <a:ext cx="8354624" cy="76618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8600" y="2676600"/>
            <a:ext cx="8424936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онкурсная защита презентаций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«Секреты успеха в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бизнесе»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уровне классов 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2783" y="3861048"/>
            <a:ext cx="8424936" cy="5141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Школьные конкурсы лучших продуктов исследования - презентаций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3251" y="4804843"/>
            <a:ext cx="8425772" cy="614491"/>
          </a:xfrm>
          <a:prstGeom prst="roundRect">
            <a:avLst>
              <a:gd name="adj" fmla="val 1576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Муниципальный Фестиваль «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аги в бизнес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2783" y="5775721"/>
            <a:ext cx="8422669" cy="821631"/>
          </a:xfrm>
          <a:prstGeom prst="roundRect">
            <a:avLst>
              <a:gd name="adj" fmla="val 1576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Межмуниципальный Фестиваль «</a:t>
            </a:r>
            <a:r>
              <a:rPr lang="ru-RU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b="1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аги в бизнес</a:t>
            </a:r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0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ЦП «Будущие предприниматели Приморья»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684" y="1124743"/>
            <a:ext cx="8422669" cy="10801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классными руководителями исследований учащихся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единому формату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малых группах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индивидуально)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212523" y="2348880"/>
            <a:ext cx="484632" cy="3077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53821" y="3490245"/>
            <a:ext cx="484632" cy="3142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228752" y="4444675"/>
            <a:ext cx="484632" cy="360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219702" y="5439061"/>
            <a:ext cx="484632" cy="336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0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80D63-98E2-40B9-8013-273C09068B85}" type="slidenum"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sz="1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0684" y="188641"/>
            <a:ext cx="8354624" cy="76618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задача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деятельности учащихся по исследованию успешного бизнеса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2155" y="1340768"/>
            <a:ext cx="8422669" cy="51845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классными руководителями опроса всех обучающихся 7-8 классов по опросным листам.</a:t>
            </a:r>
          </a:p>
          <a:p>
            <a:pPr algn="ctr"/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sz="1600" u="sng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u="sng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prouchebu.com/wp-content/uploads/2019/11/1_monitoring_funktsionalnoy_gramotnos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49080"/>
            <a:ext cx="2839689" cy="2119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EAF8D-A0CE-4041-B670-A8F433F5A98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1"/>
            <a:ext cx="5346477" cy="64391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738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80D63-98E2-40B9-8013-273C09068B85}" type="slidenum"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/>
              <a:t>13</a:t>
            </a:fld>
            <a:endParaRPr lang="ru-RU" sz="1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0684" y="188641"/>
            <a:ext cx="8354624" cy="76618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задача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деятельности учащихся по исследованию успешного бизнеса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6661" y="1340768"/>
            <a:ext cx="8422669" cy="52565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анализа анкет и занесение данных опросника в сводную таблицу.</a:t>
            </a:r>
          </a:p>
          <a:p>
            <a:pPr algn="ctr"/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u="sng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u="sng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malina-group.com/wp-content/uploads/2019/10/marketingovye-issledovaniya-rynka-1024x6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00" y="3789040"/>
            <a:ext cx="3528392" cy="2336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89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 flipV="1">
            <a:off x="6462713" y="6721475"/>
            <a:ext cx="1997719" cy="45719"/>
          </a:xfrm>
        </p:spPr>
        <p:txBody>
          <a:bodyPr/>
          <a:lstStyle/>
          <a:p>
            <a:pPr>
              <a:defRPr/>
            </a:pPr>
            <a:fld id="{2FCEAF8D-A0CE-4041-B670-A8F433F5A98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6632"/>
            <a:ext cx="4824536" cy="6326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711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80D63-98E2-40B9-8013-273C09068B85}" type="slidenum"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/>
              <a:t>15</a:t>
            </a:fld>
            <a:endParaRPr lang="ru-RU" sz="1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0684" y="188641"/>
            <a:ext cx="8354624" cy="76618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задача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деятельности учащихся по исследованию успешного бизнеса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6661" y="1340768"/>
            <a:ext cx="8603811" cy="48245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Контрольная точка результата-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 входной диагностики интереса учащихся 7-8 классов к предпринимательской деятельности – 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17.02.2020</a:t>
            </a:r>
            <a:endParaRPr lang="en-US" sz="1600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80D63-98E2-40B9-8013-273C09068B85}" type="slidenum"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/>
              <a:t>16</a:t>
            </a:fld>
            <a:endParaRPr lang="ru-RU" sz="1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0684" y="188641"/>
            <a:ext cx="8354624" cy="76618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задача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деятельности учащихся по исследованию успешного бизнеса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6661" y="1340768"/>
            <a:ext cx="8603811" cy="52565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Знакомство учащихся, педагогов, родителей                      с идеей проекта.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Провести презентацию проекта до  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17.02.2020</a:t>
            </a:r>
          </a:p>
          <a:p>
            <a:pPr algn="ctr"/>
            <a:endParaRPr lang="ru-RU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s://tiei.ru/wp-content/uploads/Japanese-style-life-character-vector-material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850" y="4653136"/>
            <a:ext cx="1903432" cy="16803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57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80D63-98E2-40B9-8013-273C09068B85}" type="slidenum"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ru-RU" sz="1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0684" y="188641"/>
            <a:ext cx="8354624" cy="76618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задача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деятельности учащихся по исследованию успешного бизнеса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6660" y="1124744"/>
            <a:ext cx="8603811" cy="54726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 и утвердить  НПА, обеспечивающие реализацию проекта 1 этапа.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 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17.02.2020</a:t>
            </a:r>
          </a:p>
          <a:p>
            <a:pPr algn="ctr"/>
            <a:endParaRPr lang="ru-RU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72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s://portal.iv-edu.ru/dep/mouokinrn/kineshmarn_schoolnav4/commondocs/%D0%9B%D0%BE%D0%BA%D0%B0%D0%BB%D1%8C%D0%BD%D1%8B%D0%B5%20%D0%B0%D0%BA%D1%82%D1%8B/%D0%BB%D0%BE%D0%B3%D0%BE%D1%82%D0%B8%D0%B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49080"/>
            <a:ext cx="4034674" cy="2178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8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80D63-98E2-40B9-8013-273C09068B85}" type="slidenum"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/>
              <a:t>18</a:t>
            </a:fld>
            <a:endParaRPr lang="ru-RU" sz="1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0684" y="188641"/>
            <a:ext cx="8354624" cy="76618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задача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деятельности учащихся по исследованию успешного бизнеса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6661" y="1124744"/>
            <a:ext cx="8603811" cy="50405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 и утвердить  расписание консультаций для учащихся по разработке презентаций.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 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17.02.2020.</a:t>
            </a:r>
          </a:p>
          <a:p>
            <a:pPr algn="ctr"/>
            <a:endParaRPr lang="ru-RU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://znamyuzl.ru/upload/iblock/a9b/a9bb532b573eaca2374b8dc8e3eb16bb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53136"/>
            <a:ext cx="2841104" cy="1917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2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80D63-98E2-40B9-8013-273C09068B85}" type="slidenum"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/>
              <a:t>19</a:t>
            </a:fld>
            <a:endParaRPr lang="ru-RU" sz="1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0684" y="188641"/>
            <a:ext cx="8354624" cy="76618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задача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деятельности учащихся по исследованию успешного бизнеса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800" y="1124744"/>
            <a:ext cx="8819835" cy="539998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Разработать и утвердить  график проведения школьного конкурса презентаций «Секреты успеха в бизнесе»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Внутриклассный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 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17.02-20.03</a:t>
            </a:r>
          </a:p>
          <a:p>
            <a:r>
              <a:rPr lang="ru-RU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Внутришкольный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этап 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с 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20.03 - 27.03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https://img2.freepng.ru/20180623/li/kisspng-public-relations-sales-communication-conversation-telling-5b2e13962a7b25.963919741529746326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85183"/>
            <a:ext cx="1939702" cy="16379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2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CA67DF-0202-4C17-9EEE-1D70284C31E0}" type="slidenum"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Group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8680359"/>
              </p:ext>
            </p:extLst>
          </p:nvPr>
        </p:nvGraphicFramePr>
        <p:xfrm>
          <a:off x="539552" y="476672"/>
          <a:ext cx="7764970" cy="5998636"/>
        </p:xfrm>
        <a:graphic>
          <a:graphicData uri="http://schemas.openxmlformats.org/drawingml/2006/table">
            <a:tbl>
              <a:tblPr>
                <a:solidFill>
                  <a:srgbClr val="F99B1C"/>
                </a:solidFill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927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9863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Формальные основания для инициации проекта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проект «Успех каждого ребёнка» национального проекта «Образование»;</a:t>
                      </a:r>
                    </a:p>
                    <a:p>
                      <a:pPr marL="285750" marR="0" lvl="0" indent="-2857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проект «Популяризация предпринимательства» национального проекта «Малое и среднее предпринимательство и поддержка индивидуальной предпринимательской инициативы 2018-2024»;</a:t>
                      </a:r>
                    </a:p>
                    <a:p>
                      <a:pPr marL="285750" marR="0" lvl="0" indent="-2857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Стратегия социально-экономического развития Приморского края до 2030 года;</a:t>
                      </a:r>
                    </a:p>
                    <a:p>
                      <a:pPr marL="285750" marR="0" lvl="0" indent="-2857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программа Приморского края «Экономическое развитие и инновационная экономика Приморского края на 2013-2021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.»;</a:t>
                      </a:r>
                    </a:p>
                    <a:p>
                      <a:pPr marL="285750" marR="0" lvl="0" indent="-2857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«Успех каждого ребёнка»;</a:t>
                      </a:r>
                    </a:p>
                    <a:p>
                      <a:pPr marL="285750" marR="0" lvl="0" indent="-2857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«Популяризация предпринимательства»;</a:t>
                      </a:r>
                    </a:p>
                    <a:p>
                      <a:pPr marL="285750" marR="0" lvl="0" indent="-28575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программы «Развитие малого и среднего предпринимательства»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80D63-98E2-40B9-8013-273C09068B85}" type="slidenum"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/>
              <a:t>20</a:t>
            </a:fld>
            <a:endParaRPr lang="ru-RU" sz="1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0684" y="188641"/>
            <a:ext cx="8354624" cy="76618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задача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деятельности учащихся по исследованию успешного бизнеса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6661" y="1052736"/>
            <a:ext cx="8422669" cy="51125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классными руководителями исследований учащихся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единому формату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малых группах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индивидуально)</a:t>
            </a:r>
            <a:endParaRPr lang="en-US" sz="1600" u="sng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900" b="1" u="sng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</a:t>
            </a:r>
            <a:r>
              <a:rPr lang="ru-RU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ТЗ</a:t>
            </a:r>
            <a:r>
              <a:rPr lang="ru-RU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успешных бизнесменов на уровнях муниципалитета, региона, страны, мира, 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 описание их бизнеса;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трудностей при создании бизнеса и путей их преодоления.</a:t>
            </a:r>
          </a:p>
          <a:p>
            <a:pPr marL="285750" indent="-285750">
              <a:buFontTx/>
              <a:buChar char="-"/>
            </a:pP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ileadr.com/wp-content/uploads/2016/12/iStock-515886704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797" y="4869160"/>
            <a:ext cx="2197533" cy="1569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80D63-98E2-40B9-8013-273C09068B85}" type="slidenum"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/>
              <a:t>21</a:t>
            </a:fld>
            <a:endParaRPr lang="ru-RU" sz="1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0684" y="188641"/>
            <a:ext cx="8354624" cy="76618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задача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деятельности учащихся по исследованию успешного бизнеса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5" y="1340768"/>
            <a:ext cx="8712968" cy="48245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ПРЕЗЕНТАЦИИ</a:t>
            </a: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tt-RU" sz="3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должно </a:t>
            </a:r>
            <a:r>
              <a:rPr lang="tt-RU" sz="32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раскрывать взгляд школьников на “секреты успеха” известных предпринимателей, трудности создания бизнеса и пути их преодоления и иметь краткое описание бизнеса</a:t>
            </a:r>
            <a:r>
              <a:rPr lang="tt-RU" sz="32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endParaRPr lang="ru-RU" sz="2800" b="1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algn="ctr"/>
            <a:endParaRPr lang="ru-RU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s://avatars.mds.yandex.net/get-zen_doc/1708265/pub_5ded1c593639e60c96e58944_5df0aaf634808200af9622db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2"/>
            <a:ext cx="2952328" cy="22142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1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80D63-98E2-40B9-8013-273C09068B85}" type="slidenum"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/>
              <a:t>22</a:t>
            </a:fld>
            <a:endParaRPr lang="ru-RU" sz="1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0684" y="188641"/>
            <a:ext cx="8354624" cy="76618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задача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деятельности учащихся по исследованию успешного бизнеса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5643" y="1268760"/>
            <a:ext cx="8603811" cy="51845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ОЦЕНКИ ПРЕЗЕНТАЦИИ.</a:t>
            </a:r>
          </a:p>
          <a:p>
            <a:pPr algn="ctr"/>
            <a:endParaRPr lang="ru-RU" sz="4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fresh-market.org/wp-content/uploads/2018/12/im_4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39800"/>
            <a:ext cx="4019262" cy="2109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2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80D63-98E2-40B9-8013-273C09068B85}" type="slidenum"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/>
              <a:t>23</a:t>
            </a:fld>
            <a:endParaRPr lang="ru-RU" sz="1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0684" y="188641"/>
            <a:ext cx="8354624" cy="76618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задача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деятельности учащихся по исследованию успешного бизнеса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3921" y="954826"/>
            <a:ext cx="8603811" cy="578654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C00000"/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solidFill>
                <a:srgbClr val="C00000"/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solidFill>
                <a:srgbClr val="C00000"/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solidFill>
                <a:srgbClr val="C00000"/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algn="ctr"/>
            <a:endParaRPr lang="ru-RU" sz="1400" b="1" dirty="0">
              <a:solidFill>
                <a:srgbClr val="C00000"/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 smtClean="0">
              <a:solidFill>
                <a:srgbClr val="C00000"/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  <a:cs typeface="Arial" panose="020B0604020202020204" pitchFamily="34" charset="0"/>
              </a:rPr>
              <a:t>КРИТЕРИИ ОЦЕНКИ ПРЕЗЕНТАЦИИ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tt-RU" sz="2000" b="1" u="sng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Презентации должны иметь следующую структуру</a:t>
            </a:r>
            <a:r>
              <a:rPr lang="tt-RU" sz="2000" b="1" u="sng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:</a:t>
            </a:r>
            <a:endParaRPr lang="ru-RU" sz="2000" b="1" u="sng" dirty="0">
              <a:solidFill>
                <a:srgbClr val="002060"/>
              </a:solidFill>
              <a:latin typeface="Arial"/>
              <a:ea typeface="Arial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tt-RU" sz="2000" b="1" dirty="0">
                <a:solidFill>
                  <a:srgbClr val="C00000"/>
                </a:solidFill>
                <a:latin typeface="Times New Roman"/>
                <a:ea typeface="Arial"/>
                <a:cs typeface="Times New Roman"/>
              </a:rPr>
              <a:t>титульный слайд </a:t>
            </a:r>
            <a:r>
              <a:rPr lang="tt-RU" sz="2000" b="1" dirty="0"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(муниципальное образование, образовательное учреждение, класс, фамилия, имя участника(ов), ФИО куратора и его должность (при наличии), название работы, название Фестиваля, год);</a:t>
            </a:r>
            <a:endParaRPr lang="ru-RU" sz="2000" b="1" dirty="0">
              <a:solidFill>
                <a:schemeClr val="tx1"/>
              </a:solidFill>
              <a:latin typeface="Arial"/>
              <a:ea typeface="Arial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tt-RU" sz="2000" b="1" dirty="0">
                <a:solidFill>
                  <a:srgbClr val="C00000"/>
                </a:solidFill>
                <a:latin typeface="Times New Roman"/>
                <a:ea typeface="Arial"/>
                <a:cs typeface="Times New Roman"/>
              </a:rPr>
              <a:t>от одного до  двух слайдов </a:t>
            </a:r>
            <a:r>
              <a:rPr lang="tt-RU" sz="2000" b="1" dirty="0"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- данные предпринимателя (фамилия, имя, краткое описание личных, профессиональных качеств предпринимателя);</a:t>
            </a:r>
            <a:endParaRPr lang="ru-RU" sz="2000" b="1" dirty="0">
              <a:solidFill>
                <a:schemeClr val="tx1"/>
              </a:solidFill>
              <a:latin typeface="Arial"/>
              <a:ea typeface="Arial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tt-RU" sz="2000" b="1" dirty="0">
                <a:solidFill>
                  <a:srgbClr val="C00000"/>
                </a:solidFill>
                <a:latin typeface="Times New Roman"/>
                <a:ea typeface="Arial"/>
                <a:cs typeface="Times New Roman"/>
              </a:rPr>
              <a:t>от трех до шести слайдов </a:t>
            </a:r>
            <a:r>
              <a:rPr lang="tt-RU" sz="2000" b="1" dirty="0"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– краткое описание бизнеса: название и характеристика компании и ее продукции (или услуги), потенциальные клиенты; условия, оказавшие влияние на успех бизнеса;</a:t>
            </a:r>
            <a:endParaRPr lang="ru-RU" sz="2000" b="1" dirty="0">
              <a:solidFill>
                <a:schemeClr val="tx1"/>
              </a:solidFill>
              <a:latin typeface="Arial"/>
              <a:ea typeface="Arial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tt-RU" sz="2000" b="1" dirty="0">
                <a:solidFill>
                  <a:srgbClr val="C00000"/>
                </a:solidFill>
                <a:latin typeface="Times New Roman"/>
                <a:ea typeface="Arial"/>
                <a:cs typeface="Times New Roman"/>
              </a:rPr>
              <a:t>от одного до трех слайдов </a:t>
            </a:r>
            <a:r>
              <a:rPr lang="tt-RU" sz="2000" b="1" dirty="0"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– краткое описание трудностей при создании бизнеса и способов их устранения;</a:t>
            </a:r>
            <a:endParaRPr lang="ru-RU" sz="2000" b="1" dirty="0">
              <a:solidFill>
                <a:schemeClr val="tx1"/>
              </a:solidFill>
              <a:latin typeface="Arial"/>
              <a:ea typeface="Arial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tt-RU" sz="2000" b="1" dirty="0">
                <a:solidFill>
                  <a:srgbClr val="C00000"/>
                </a:solidFill>
                <a:latin typeface="Times New Roman"/>
                <a:ea typeface="Arial"/>
                <a:cs typeface="Times New Roman"/>
              </a:rPr>
              <a:t>от двух до трех слайдов </a:t>
            </a:r>
            <a:r>
              <a:rPr lang="tt-RU" sz="2000" b="1" dirty="0"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– краткое описание социальной активности бизнеса</a:t>
            </a:r>
            <a:r>
              <a:rPr lang="tt-RU" sz="2000" b="1" dirty="0" smtClean="0"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. ( </a:t>
            </a:r>
            <a:r>
              <a:rPr lang="tt-RU" sz="2000" b="1" u="sng" dirty="0" smtClean="0">
                <a:solidFill>
                  <a:srgbClr val="E62B25"/>
                </a:solidFill>
                <a:latin typeface="Times New Roman"/>
                <a:ea typeface="Arial"/>
                <a:cs typeface="Times New Roman"/>
              </a:rPr>
              <a:t>Всего -15 слайдов</a:t>
            </a:r>
            <a:r>
              <a:rPr lang="tt-RU" sz="2000" b="1" dirty="0" smtClean="0">
                <a:solidFill>
                  <a:schemeClr val="tx1"/>
                </a:solidFill>
                <a:latin typeface="Times New Roman"/>
                <a:ea typeface="Arial"/>
                <a:cs typeface="Times New Roman"/>
              </a:rPr>
              <a:t>)</a:t>
            </a:r>
            <a:endParaRPr lang="ru-RU" sz="2000" b="1" dirty="0">
              <a:solidFill>
                <a:schemeClr val="tx1"/>
              </a:solidFill>
              <a:latin typeface="Arial"/>
              <a:ea typeface="Arial"/>
              <a:cs typeface="Times New Roman"/>
            </a:endParaRPr>
          </a:p>
          <a:p>
            <a:pPr algn="ctr"/>
            <a:endParaRPr lang="ru-RU" sz="4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31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80814-0EA2-4F56-B8A3-4682D0DCB02F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14" y="188641"/>
            <a:ext cx="6931211" cy="673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386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80D63-98E2-40B9-8013-273C09068B85}" type="slidenum"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/>
              <a:t>25</a:t>
            </a:fld>
            <a:endParaRPr lang="ru-RU" sz="1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0684" y="188641"/>
            <a:ext cx="8354624" cy="76618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задача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деятельности учащихся по исследованию успешного бизнеса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6661" y="1340768"/>
            <a:ext cx="8603811" cy="48245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1.Провести конкурс в классе и выбрать победителя.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2.Все презентации выложить на школьном сайте в специальной вкладке.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3.Ссылку на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школьный сайт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вкладку     </a:t>
            </a:r>
            <a:r>
              <a:rPr lang="ru-RU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УпоВО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u="sng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трелка вправо с вырезом 2"/>
          <p:cNvSpPr/>
          <p:nvPr/>
        </p:nvSpPr>
        <p:spPr>
          <a:xfrm>
            <a:off x="4416841" y="5517232"/>
            <a:ext cx="432048" cy="216024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7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80D63-98E2-40B9-8013-273C09068B85}" type="slidenum"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/>
              <a:t>26</a:t>
            </a:fld>
            <a:endParaRPr lang="ru-RU" sz="1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0684" y="188641"/>
            <a:ext cx="8354624" cy="76618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задача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деятельности учащихся по исследованию успешного бизнеса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124744"/>
            <a:ext cx="8603811" cy="54726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Экспертов по оценке презентаций на классном и школьном уровне должно быть не менее 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человек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                          Оценивать можно очно и заочно.</a:t>
            </a:r>
          </a:p>
          <a:p>
            <a:pPr algn="ctr"/>
            <a:endParaRPr lang="ru-RU" sz="4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u="sng" dirty="0" smtClean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https://versiya.info/uploads/posts/2018-11/1543563615_judging-contest-text-sms-e1513618161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68933"/>
            <a:ext cx="4289453" cy="2436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7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80D63-98E2-40B9-8013-273C09068B85}" type="slidenum"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/>
              <a:t>27</a:t>
            </a:fld>
            <a:endParaRPr lang="ru-RU" sz="1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0684" y="188641"/>
            <a:ext cx="8354624" cy="76618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задача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деятельности учащихся по исследованию успешного бизнеса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124744"/>
            <a:ext cx="8603811" cy="54726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Провести муниципальный этап 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конкурса презентаций «Секреты успеха в бизнесе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lvl="0" algn="ctr"/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27.03- 10.04.2020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u="sng" dirty="0" smtClean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01" y="3970252"/>
            <a:ext cx="58166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1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80D63-98E2-40B9-8013-273C09068B85}" type="slidenum"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/>
              <a:t>28</a:t>
            </a:fld>
            <a:endParaRPr lang="ru-RU" sz="1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0684" y="188641"/>
            <a:ext cx="8354624" cy="76618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задача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деятельности учащихся по исследованию успешного бизнеса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124744"/>
            <a:ext cx="8603811" cy="54726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Лучшие 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работы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будут заявлены на участие в Межмуниципальном фестивале в </a:t>
            </a:r>
            <a:r>
              <a:rPr 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г.Спасске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u="sng" dirty="0" smtClean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5" descr="https://xn----gtbbcec1agyaklb1d.xn--p1ai/sites/default/files/news/preview/winners-1024x8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475" y="4149080"/>
            <a:ext cx="2843916" cy="2335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71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80D63-98E2-40B9-8013-273C09068B85}" type="slidenum"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/>
              <a:t>29</a:t>
            </a:fld>
            <a:endParaRPr lang="ru-RU" sz="1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0684" y="188641"/>
            <a:ext cx="8354624" cy="76618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задача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деятельности учащихся по исследованию успешного бизнеса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124744"/>
            <a:ext cx="8603811" cy="54726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Экспертов по оценке презентаций на муниципальном уровне будет больше 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человек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                          Оценивать будем очно.</a:t>
            </a:r>
          </a:p>
          <a:p>
            <a:pPr algn="ctr"/>
            <a:endParaRPr lang="ru-RU" sz="4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u="sng" dirty="0" smtClean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ttps://st2.depositphotos.com/6064568/11149/v/950/depositphotos_111492456-stock-illustration-group-of-professional-competition-jud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614" y="3860668"/>
            <a:ext cx="4299626" cy="2664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2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5ED0F4-D1FB-433F-A946-CC5EF8D34FCD}" type="slidenum">
              <a:rPr lang="ru-RU" sz="1200" b="1">
                <a:solidFill>
                  <a:schemeClr val="tx1"/>
                </a:solidFill>
              </a:rPr>
              <a:pPr/>
              <a:t>3</a:t>
            </a:fld>
            <a:endParaRPr lang="ru-RU" sz="1200" b="1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600438"/>
              </p:ext>
            </p:extLst>
          </p:nvPr>
        </p:nvGraphicFramePr>
        <p:xfrm>
          <a:off x="395536" y="116632"/>
          <a:ext cx="8496944" cy="1339696"/>
        </p:xfrm>
        <a:graphic>
          <a:graphicData uri="http://schemas.openxmlformats.org/drawingml/2006/table">
            <a:tbl>
              <a:tblPr firstRow="1" firstCol="1" bandRow="1"/>
              <a:tblGrid>
                <a:gridCol w="2880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03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начала и окончания проекта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0170" indent="44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03.02.2020 – 16.12.2022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1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Куратор проекта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indent="444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69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</a:t>
                      </a:r>
                      <a:endParaRPr lang="ru-RU" sz="16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indent="317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Бондаренко Елена Геннадьевна, </a:t>
                      </a:r>
                      <a:r>
                        <a:rPr lang="ru-RU" sz="14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начальник управления образования Администрации городского округа Спасск-Дальний Приморского края</a:t>
                      </a:r>
                      <a:endParaRPr lang="ru-RU" sz="140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766993"/>
              </p:ext>
            </p:extLst>
          </p:nvPr>
        </p:nvGraphicFramePr>
        <p:xfrm>
          <a:off x="395536" y="1340768"/>
          <a:ext cx="8496944" cy="5380707"/>
        </p:xfrm>
        <a:graphic>
          <a:graphicData uri="http://schemas.openxmlformats.org/drawingml/2006/table">
            <a:tbl>
              <a:tblPr firstRow="1" bandRow="1"/>
              <a:tblGrid>
                <a:gridCol w="158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127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8070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600" b="0" i="0" u="none" strike="noStrike" kern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Список разработчиков </a:t>
                      </a:r>
                    </a:p>
                    <a:p>
                      <a:r>
                        <a:rPr lang="ru-RU" sz="1600" b="0" i="0" u="none" strike="noStrike" kern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Проекта (регион,  должность, место работы)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Аверьянова Анна Михайловна,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управления образования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Дальнегорского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городского округа Приморского края,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Апанасова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Ольга Владимировна,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управления образования городского округа Большой Камень Приморского края,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Веретенникова Татьяна Владимировна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заместитель начальника отдела образования отдела образования Кавалеровского муниципального района,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Власова Наталья Ивановна,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управления образования Артёмовского городского округа Приморского края,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Волкова Галина Михайловна,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отдела образования Кавалеровского муниципального района,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Кравчук Людмила Александровна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заместитель начальника управления по работе с муниципальными учреждениями образования администрации г. Владивостока,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Краевская Наталия Витальевна,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управления образования Спасского муниципального района Приморского края,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Мальцева Елена Сергеевна,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МКУ «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Ольгинский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отдел народного образования» Приморского края,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Озерова Виктория Леонидовна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заместитель начальника управления образования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Надеждинского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 Приморского края,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Соколова Ирина Александровна,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управления образования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Надеждинского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 Приморского края,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Сысолов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Сергей Михайлович,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управления образования Черниговского муниципального района Приморского края,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Чепала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Алёна Фёдоровна,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начальник управления по вопросам образования Михайловского муниципального района Приморского края</a:t>
                      </a:r>
                    </a:p>
                  </a:txBody>
                  <a:tcPr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80D63-98E2-40B9-8013-273C09068B85}" type="slidenum"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/>
              <a:t>30</a:t>
            </a:fld>
            <a:endParaRPr lang="ru-RU" sz="1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0684" y="188641"/>
            <a:ext cx="8354624" cy="76618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задача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деятельности учащихся по исследованию успешного бизнеса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789" y="1124744"/>
            <a:ext cx="8603811" cy="54726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Члены муниципального жюри:</a:t>
            </a:r>
          </a:p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-представители УВО</a:t>
            </a:r>
          </a:p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-администрации</a:t>
            </a:r>
          </a:p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-предприниматели</a:t>
            </a:r>
          </a:p>
          <a:p>
            <a:pPr algn="ctr"/>
            <a:endParaRPr lang="ru-RU" sz="36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0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u="sng" dirty="0" smtClean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avatars.mds.yandex.net/get-pdb/2402172/22e1e095-116f-4d0e-b165-e78db9168cc1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04"/>
          <a:stretch/>
        </p:blipFill>
        <p:spPr bwMode="auto">
          <a:xfrm>
            <a:off x="2051720" y="3864242"/>
            <a:ext cx="5477714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9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80D63-98E2-40B9-8013-273C09068B85}" type="slidenum"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/>
              <a:t>31</a:t>
            </a:fld>
            <a:endParaRPr lang="ru-RU" sz="1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0684" y="188641"/>
            <a:ext cx="8354624" cy="76618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задача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деятельности учащихся по исследованию успешного бизнеса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684" y="1052736"/>
            <a:ext cx="8603811" cy="54726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t-RU" sz="3600" b="1" dirty="0" smtClean="0">
              <a:solidFill>
                <a:srgbClr val="002060"/>
              </a:solidFill>
              <a:latin typeface="Times New Roman"/>
              <a:ea typeface="Arial"/>
            </a:endParaRPr>
          </a:p>
          <a:p>
            <a:r>
              <a:rPr lang="tt-RU" sz="3600" b="1" dirty="0" smtClean="0">
                <a:solidFill>
                  <a:srgbClr val="002060"/>
                </a:solidFill>
                <a:latin typeface="Times New Roman"/>
                <a:ea typeface="Arial"/>
              </a:rPr>
              <a:t>- </a:t>
            </a:r>
            <a:r>
              <a:rPr lang="tt-RU" sz="3200" b="1" dirty="0" smtClean="0">
                <a:solidFill>
                  <a:srgbClr val="002060"/>
                </a:solidFill>
                <a:latin typeface="Times New Roman"/>
                <a:ea typeface="Arial"/>
              </a:rPr>
              <a:t>На </a:t>
            </a:r>
            <a:r>
              <a:rPr lang="ru-RU" sz="3200" b="1" dirty="0" err="1">
                <a:solidFill>
                  <a:srgbClr val="C00000"/>
                </a:solidFill>
                <a:latin typeface="Times New Roman"/>
                <a:ea typeface="Arial"/>
              </a:rPr>
              <a:t>внутриклассный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Arial"/>
              </a:rPr>
              <a:t> этап 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Arial"/>
              </a:rPr>
              <a:t>Фестиваля представляются презентации без ограничения по количеству; </a:t>
            </a:r>
            <a:endParaRPr lang="ru-RU" sz="3200" b="1" dirty="0" smtClean="0">
              <a:solidFill>
                <a:srgbClr val="002060"/>
              </a:solidFill>
              <a:latin typeface="Times New Roman"/>
              <a:ea typeface="Arial"/>
            </a:endParaRPr>
          </a:p>
          <a:p>
            <a:pPr marL="571500" indent="-571500">
              <a:buFontTx/>
              <a:buChar char="-"/>
            </a:pP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Arial"/>
              </a:rPr>
              <a:t>на </a:t>
            </a:r>
            <a:r>
              <a:rPr lang="ru-RU" sz="3200" b="1" dirty="0" err="1">
                <a:solidFill>
                  <a:srgbClr val="C00000"/>
                </a:solidFill>
                <a:latin typeface="Times New Roman"/>
                <a:ea typeface="Arial"/>
              </a:rPr>
              <a:t>внутришкольный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Arial"/>
              </a:rPr>
              <a:t> и муниципальный этапы </a:t>
            </a:r>
            <a:r>
              <a:rPr lang="ru-RU" sz="3200" b="1" dirty="0">
                <a:solidFill>
                  <a:srgbClr val="002060"/>
                </a:solidFill>
                <a:latin typeface="Times New Roman"/>
                <a:ea typeface="Arial"/>
              </a:rPr>
              <a:t>допускаются лучшие презентации без ограничения по </a:t>
            </a:r>
            <a:r>
              <a:rPr lang="ru-RU" sz="3200" b="1" dirty="0" smtClean="0">
                <a:solidFill>
                  <a:srgbClr val="002060"/>
                </a:solidFill>
                <a:latin typeface="Times New Roman"/>
                <a:ea typeface="Arial"/>
              </a:rPr>
              <a:t>количеству.</a:t>
            </a:r>
          </a:p>
          <a:p>
            <a:pPr marL="571500" indent="-571500">
              <a:buFontTx/>
              <a:buChar char="-"/>
            </a:pPr>
            <a:endParaRPr lang="ru-RU" sz="3200" b="1" dirty="0">
              <a:solidFill>
                <a:srgbClr val="002060"/>
              </a:solidFill>
              <a:latin typeface="Times New Roman"/>
              <a:ea typeface="Arial"/>
            </a:endParaRPr>
          </a:p>
          <a:p>
            <a:pPr marL="571500" indent="-571500">
              <a:buFontTx/>
              <a:buChar char="-"/>
            </a:pPr>
            <a:endParaRPr lang="ru-RU" sz="3200" b="1" dirty="0" smtClean="0">
              <a:solidFill>
                <a:srgbClr val="002060"/>
              </a:solidFill>
              <a:latin typeface="Times New Roman"/>
              <a:ea typeface="Arial"/>
            </a:endParaRPr>
          </a:p>
          <a:p>
            <a:pPr marL="571500" indent="-571500">
              <a:buFontTx/>
              <a:buChar char="-"/>
            </a:pPr>
            <a:endParaRPr lang="ru-RU" sz="3200" b="1" dirty="0">
              <a:solidFill>
                <a:srgbClr val="002060"/>
              </a:solidFill>
              <a:latin typeface="Times New Roman"/>
              <a:ea typeface="Arial"/>
            </a:endParaRPr>
          </a:p>
          <a:p>
            <a:pPr marL="571500" indent="-571500">
              <a:buFontTx/>
              <a:buChar char="-"/>
            </a:pPr>
            <a:endParaRPr lang="ru-RU" sz="4800" b="1" dirty="0" smtClean="0">
              <a:solidFill>
                <a:srgbClr val="002060"/>
              </a:solidFill>
              <a:latin typeface="Times New Roman"/>
              <a:ea typeface="Arial"/>
            </a:endParaRPr>
          </a:p>
        </p:txBody>
      </p:sp>
      <p:pic>
        <p:nvPicPr>
          <p:cNvPr id="3074" name="Picture 2" descr="https://thumbs.dreamstime.com/b/%D0%BC%D1%83-%D1%8C%D1%82%D0%B8-%D1%8D%D1%82%D0%BD%D0%B8%D1%87%D0%B5%D1%81%D0%BA%D0%B0%D1%8F-%D0%B3%D1%80%D1%83%D0%BF%D0%BF%D0%B0-%D1%8E-%D0%B5%D0%B9-%D0%B1%D0%B5%D0%B6%D0%B0%D1%82%D1%8C-%D0%BA-%D1%84%D0%B8%D0%BD%D0%B8%D1%88%D0%BD%D0%BE%D0%B9-%D1%87%D0%B5%D1%80%D1%82%D0%B5-504208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5" t="11720" r="4352" b="8927"/>
          <a:stretch/>
        </p:blipFill>
        <p:spPr bwMode="auto">
          <a:xfrm>
            <a:off x="4894614" y="4357399"/>
            <a:ext cx="3705928" cy="2167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28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80D63-98E2-40B9-8013-273C09068B85}" type="slidenum"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/>
              <a:t>32</a:t>
            </a:fld>
            <a:endParaRPr lang="ru-RU" sz="1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0684" y="188641"/>
            <a:ext cx="8354624" cy="766186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задача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деятельности учащихся по исследованию успешного бизнеса</a:t>
            </a: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6090" y="1124743"/>
            <a:ext cx="8603811" cy="530269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Arial Black" pitchFamily="34" charset="0"/>
                <a:ea typeface="Arial"/>
                <a:cs typeface="Times New Roman"/>
              </a:rPr>
              <a:t>Презентации</a:t>
            </a:r>
            <a:r>
              <a:rPr lang="ru-RU" sz="3600" b="1" dirty="0">
                <a:solidFill>
                  <a:srgbClr val="000000"/>
                </a:solidFill>
                <a:latin typeface="Arial Black" pitchFamily="34" charset="0"/>
                <a:ea typeface="Arial"/>
                <a:cs typeface="Times New Roman"/>
              </a:rPr>
              <a:t>, имеющие </a:t>
            </a:r>
            <a:r>
              <a:rPr lang="ru-RU" sz="3600" b="1" dirty="0">
                <a:solidFill>
                  <a:srgbClr val="C00000"/>
                </a:solidFill>
                <a:latin typeface="Arial Black" pitchFamily="34" charset="0"/>
                <a:ea typeface="Arial"/>
                <a:cs typeface="Times New Roman"/>
              </a:rPr>
              <a:t>менее 70% авторского текста </a:t>
            </a:r>
            <a:r>
              <a:rPr lang="ru-RU" sz="3600" b="1" dirty="0">
                <a:solidFill>
                  <a:srgbClr val="000000"/>
                </a:solidFill>
                <a:latin typeface="Arial Black" pitchFamily="34" charset="0"/>
                <a:ea typeface="Arial"/>
                <a:cs typeface="Times New Roman"/>
              </a:rPr>
              <a:t>по результатам проверки в системе «</a:t>
            </a:r>
            <a:r>
              <a:rPr lang="ru-RU" sz="3600" b="1" dirty="0" err="1">
                <a:solidFill>
                  <a:srgbClr val="000000"/>
                </a:solidFill>
                <a:latin typeface="Arial Black" pitchFamily="34" charset="0"/>
                <a:ea typeface="Arial"/>
                <a:cs typeface="Times New Roman"/>
              </a:rPr>
              <a:t>Антиплагиат</a:t>
            </a:r>
            <a:r>
              <a:rPr lang="ru-RU" sz="3600" b="1" dirty="0">
                <a:solidFill>
                  <a:srgbClr val="000000"/>
                </a:solidFill>
                <a:latin typeface="Arial Black" pitchFamily="34" charset="0"/>
                <a:ea typeface="Arial"/>
                <a:cs typeface="Times New Roman"/>
              </a:rPr>
              <a:t>», </a:t>
            </a:r>
            <a:r>
              <a:rPr lang="ru-RU" sz="3600" b="1" dirty="0" smtClean="0">
                <a:solidFill>
                  <a:srgbClr val="000000"/>
                </a:solidFill>
                <a:latin typeface="Arial Black" pitchFamily="34" charset="0"/>
                <a:ea typeface="Arial"/>
                <a:cs typeface="Times New Roman"/>
              </a:rPr>
              <a:t>               к </a:t>
            </a:r>
            <a:r>
              <a:rPr lang="ru-RU" sz="3600" b="1" dirty="0">
                <a:solidFill>
                  <a:srgbClr val="000000"/>
                </a:solidFill>
                <a:latin typeface="Arial Black" pitchFamily="34" charset="0"/>
                <a:ea typeface="Arial"/>
                <a:cs typeface="Times New Roman"/>
              </a:rPr>
              <a:t>участию в Фестивале </a:t>
            </a:r>
            <a:r>
              <a:rPr lang="ru-RU" sz="3600" b="1" dirty="0">
                <a:solidFill>
                  <a:srgbClr val="C00000"/>
                </a:solidFill>
                <a:latin typeface="Arial Black" pitchFamily="34" charset="0"/>
                <a:ea typeface="Arial"/>
                <a:cs typeface="Times New Roman"/>
              </a:rPr>
              <a:t>не </a:t>
            </a: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  <a:ea typeface="Arial"/>
                <a:cs typeface="Times New Roman"/>
              </a:rPr>
              <a:t>допускаются</a:t>
            </a:r>
            <a:r>
              <a:rPr lang="ru-RU" sz="3600" b="1" dirty="0" smtClean="0">
                <a:solidFill>
                  <a:srgbClr val="000000"/>
                </a:solidFill>
                <a:latin typeface="Arial Black" pitchFamily="34" charset="0"/>
                <a:ea typeface="Arial"/>
                <a:cs typeface="Times New Roman"/>
              </a:rPr>
              <a:t> !</a:t>
            </a:r>
          </a:p>
          <a:p>
            <a:pPr algn="just">
              <a:spcAft>
                <a:spcPts val="0"/>
              </a:spcAft>
            </a:pPr>
            <a:endParaRPr lang="ru-RU" sz="3600" b="1" dirty="0">
              <a:solidFill>
                <a:srgbClr val="000000"/>
              </a:solidFill>
              <a:latin typeface="Arial Black" pitchFamily="34" charset="0"/>
              <a:ea typeface="Arial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3600" b="1" dirty="0" smtClean="0">
              <a:solidFill>
                <a:srgbClr val="000000"/>
              </a:solidFill>
              <a:latin typeface="Arial Black" pitchFamily="34" charset="0"/>
              <a:ea typeface="Arial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3600" b="1" dirty="0">
              <a:solidFill>
                <a:prstClr val="white"/>
              </a:solidFill>
              <a:latin typeface="Arial Black" pitchFamily="34" charset="0"/>
              <a:ea typeface="Arial"/>
              <a:cs typeface="Times New Roman"/>
            </a:endParaRPr>
          </a:p>
          <a:p>
            <a:pPr marL="285750" indent="-285750">
              <a:buFontTx/>
              <a:buChar char="-"/>
            </a:pPr>
            <a:endParaRPr lang="en-US" sz="16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pbs.twimg.com/media/DsoYjbmWsAAZn1C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3491880" cy="2327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15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80D63-98E2-40B9-8013-273C09068B85}" type="slidenum"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33</a:t>
            </a:fld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358067"/>
              </p:ext>
            </p:extLst>
          </p:nvPr>
        </p:nvGraphicFramePr>
        <p:xfrm>
          <a:off x="179388" y="657225"/>
          <a:ext cx="8785100" cy="5436071"/>
        </p:xfrm>
        <a:graphic>
          <a:graphicData uri="http://schemas.openxmlformats.org/drawingml/2006/table">
            <a:tbl>
              <a:tblPr firstRow="1" bandRow="1"/>
              <a:tblGrid>
                <a:gridCol w="8785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3607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Овал 1"/>
          <p:cNvSpPr/>
          <p:nvPr/>
        </p:nvSpPr>
        <p:spPr>
          <a:xfrm>
            <a:off x="539552" y="764705"/>
            <a:ext cx="7980561" cy="1008111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задача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учащихся основам предпринимательской деятельности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916832"/>
            <a:ext cx="7980561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Создание обучающего продукта по разработке </a:t>
            </a:r>
            <a:r>
              <a:rPr lang="ru-RU" sz="2000" b="1" dirty="0" err="1" smtClean="0">
                <a:solidFill>
                  <a:schemeClr val="tx1"/>
                </a:solidFill>
              </a:rPr>
              <a:t>стартапов</a:t>
            </a:r>
            <a:r>
              <a:rPr lang="ru-RU" sz="2000" b="1" dirty="0" smtClean="0">
                <a:solidFill>
                  <a:schemeClr val="tx1"/>
                </a:solidFill>
              </a:rPr>
              <a:t> совместно               с учеными и успешными бизнесменами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(формат привлекательности и легкого прохождения 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39552" y="3418431"/>
            <a:ext cx="7980560" cy="1146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Вовлечение всех учащихся  в изучение блока по основам предпринимательства, по разработке </a:t>
            </a:r>
            <a:r>
              <a:rPr lang="ru-RU" sz="2000" b="1" dirty="0" err="1" smtClean="0">
                <a:solidFill>
                  <a:schemeClr val="tx1"/>
                </a:solidFill>
              </a:rPr>
              <a:t>стартапов</a:t>
            </a:r>
            <a:r>
              <a:rPr lang="ru-RU" sz="2000" b="1" dirty="0" smtClean="0">
                <a:solidFill>
                  <a:schemeClr val="tx1"/>
                </a:solidFill>
              </a:rPr>
              <a:t>,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в</a:t>
            </a:r>
            <a:r>
              <a:rPr lang="ru-RU" sz="2000" b="1" dirty="0" smtClean="0">
                <a:solidFill>
                  <a:schemeClr val="tx1"/>
                </a:solidFill>
              </a:rPr>
              <a:t> том числе с привлечением семей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(дома</a:t>
            </a:r>
            <a:r>
              <a:rPr lang="en-US" sz="2000" b="1" dirty="0" smtClean="0">
                <a:solidFill>
                  <a:schemeClr val="tx1"/>
                </a:solidFill>
              </a:rPr>
              <a:t>,</a:t>
            </a:r>
            <a:r>
              <a:rPr lang="ru-RU" sz="2000" b="1" dirty="0" smtClean="0">
                <a:solidFill>
                  <a:schemeClr val="tx1"/>
                </a:solidFill>
              </a:rPr>
              <a:t> в школе на классных часах, в компьютерных классах)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7648" name="Прямоугольник 27647"/>
          <p:cNvSpPr/>
          <p:nvPr/>
        </p:nvSpPr>
        <p:spPr>
          <a:xfrm>
            <a:off x="539552" y="5058033"/>
            <a:ext cx="798056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Контроль прохождения обучающих блоков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(количественный</a:t>
            </a:r>
            <a:r>
              <a:rPr lang="en-US" sz="2000" b="1" dirty="0" smtClean="0">
                <a:solidFill>
                  <a:schemeClr val="tx1"/>
                </a:solidFill>
              </a:rPr>
              <a:t>,</a:t>
            </a:r>
            <a:r>
              <a:rPr lang="ru-RU" sz="2000" b="1" dirty="0" smtClean="0">
                <a:solidFill>
                  <a:schemeClr val="tx1"/>
                </a:solidFill>
              </a:rPr>
              <a:t> сравнение между школами, в форме мини-тестов</a:t>
            </a:r>
            <a:r>
              <a:rPr lang="en-US" sz="2000" b="1" dirty="0" smtClean="0">
                <a:solidFill>
                  <a:schemeClr val="tx1"/>
                </a:solidFill>
              </a:rPr>
              <a:t>,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квеста</a:t>
            </a:r>
            <a:r>
              <a:rPr lang="ru-RU" sz="2000" b="1" dirty="0" smtClean="0">
                <a:solidFill>
                  <a:schemeClr val="tx1"/>
                </a:solidFill>
              </a:rPr>
              <a:t>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287516" y="2905805"/>
            <a:ext cx="484632" cy="512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287516" y="4665983"/>
            <a:ext cx="484632" cy="382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37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6469629" y="6287748"/>
            <a:ext cx="20574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80D63-98E2-40B9-8013-273C09068B85}" type="slidenum"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34</a:t>
            </a:fld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395536" y="260649"/>
          <a:ext cx="8496944" cy="6264695"/>
        </p:xfrm>
        <a:graphic>
          <a:graphicData uri="http://schemas.openxmlformats.org/drawingml/2006/table">
            <a:tbl>
              <a:tblPr firstRow="1" bandRow="1"/>
              <a:tblGrid>
                <a:gridCol w="8496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6469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Овал 1"/>
          <p:cNvSpPr/>
          <p:nvPr/>
        </p:nvSpPr>
        <p:spPr>
          <a:xfrm>
            <a:off x="971599" y="116632"/>
            <a:ext cx="7848873" cy="1440160"/>
          </a:xfrm>
          <a:prstGeom prst="ellips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задача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разработок стартапов по единому формату, по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актуальным 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23695" y="1904832"/>
            <a:ext cx="2128425" cy="7125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Рыболовство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926593" y="1904832"/>
            <a:ext cx="2507953" cy="70983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92704" y="1871439"/>
            <a:ext cx="2304256" cy="7126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305072" y="1545527"/>
            <a:ext cx="484632" cy="30881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783293" y="1473383"/>
            <a:ext cx="484632" cy="31148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791639" y="1476051"/>
            <a:ext cx="484632" cy="30881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547664" y="2584040"/>
            <a:ext cx="2160240" cy="48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459728" y="2625795"/>
            <a:ext cx="0" cy="48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4925271" y="2622962"/>
            <a:ext cx="2262089" cy="483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1152018" y="3097694"/>
            <a:ext cx="6120680" cy="7126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стартап-идей на уровне школы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164067" y="4140585"/>
            <a:ext cx="6120680" cy="7125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стартап-идей на уровне муниципалитета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152018" y="5280157"/>
            <a:ext cx="6115907" cy="11901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(межмуниципальный)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ФОРУМ 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Arimo" pitchFamily="34" charset="0"/>
                <a:cs typeface="Times New Roman" panose="02020603050405020304" pitchFamily="18" charset="0"/>
              </a:rPr>
              <a:t>«ПРИМОРЬЕ- ТЕРРИТОРИЯ БИЗНЕСА»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3820440" y="4947580"/>
            <a:ext cx="484632" cy="308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3852074" y="3831773"/>
            <a:ext cx="484632" cy="308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977346" y="3188722"/>
            <a:ext cx="914400" cy="28894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голосование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лево 19"/>
          <p:cNvSpPr/>
          <p:nvPr/>
        </p:nvSpPr>
        <p:spPr>
          <a:xfrm>
            <a:off x="7552950" y="5392760"/>
            <a:ext cx="335812" cy="484632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7528886" y="4254545"/>
            <a:ext cx="335812" cy="484632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7498329" y="3211678"/>
            <a:ext cx="335812" cy="484632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17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138" y="116632"/>
            <a:ext cx="7886700" cy="132556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Региональный (межмуниципальный) </a:t>
            </a:r>
            <a:br>
              <a:rPr lang="ru-RU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u="sng" dirty="0" smtClean="0">
                <a:latin typeface="Times New Roman" pitchFamily="18" charset="0"/>
                <a:cs typeface="Times New Roman" pitchFamily="18" charset="0"/>
              </a:rPr>
              <a:t>ФОРУМ </a:t>
            </a:r>
            <a: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i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«ПРИМОРЬЕ- ТЕРРИТОРИЯ БИЗНЕСА»</a:t>
            </a:r>
            <a:endParaRPr lang="ru-RU" sz="2500" b="1" i="1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413" y="2204864"/>
            <a:ext cx="7886700" cy="3975274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80814-0EA2-4F56-B8A3-4682D0DCB02F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8786" y="1484784"/>
            <a:ext cx="8047856" cy="13935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Заочный этап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-идей в заданном формате на цифровой платформе,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экспертиза, отбор лучших по номинациям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8785" y="3196636"/>
            <a:ext cx="8047856" cy="13124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Очный этап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-идей бизнес сообществу, органам власти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вузам, региональным общественным объединениям, СМИ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90848" y="2780928"/>
            <a:ext cx="484632" cy="482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10800000" flipV="1">
            <a:off x="1094322" y="4725144"/>
            <a:ext cx="7056782" cy="6480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номинациям</a:t>
            </a:r>
          </a:p>
          <a:p>
            <a:pPr algn="ctr"/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7584" y="5554974"/>
            <a:ext cx="2304256" cy="123205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«Самая необычная бизнес-идея»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20008" y="5593680"/>
            <a:ext cx="2304256" cy="10815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«Самая реальная бизнес-идея»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78325" y="5554975"/>
            <a:ext cx="2232247" cy="12320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Бизнес-идея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«Общественное признание»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737396" y="5284868"/>
            <a:ext cx="484632" cy="308812"/>
          </a:xfrm>
          <a:prstGeom prst="down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95991" y="5373217"/>
            <a:ext cx="484632" cy="308812"/>
          </a:xfrm>
          <a:prstGeom prst="down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109816" y="5284868"/>
            <a:ext cx="484632" cy="308812"/>
          </a:xfrm>
          <a:prstGeom prst="down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21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453717-7ED5-4522-99CD-3D3249AAC639}" type="slidenum"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36</a:t>
            </a:fld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066968"/>
              </p:ext>
            </p:extLst>
          </p:nvPr>
        </p:nvGraphicFramePr>
        <p:xfrm>
          <a:off x="179388" y="404813"/>
          <a:ext cx="8640960" cy="6248400"/>
        </p:xfrm>
        <a:graphic>
          <a:graphicData uri="http://schemas.openxmlformats.org/drawingml/2006/table">
            <a:tbl>
              <a:tblPr firstRow="1" bandRow="1"/>
              <a:tblGrid>
                <a:gridCol w="15127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28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5153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5400" b="0" i="0" u="none" strike="noStrike" kern="1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Результаты</a:t>
                      </a:r>
                    </a:p>
                    <a:p>
                      <a:pPr algn="ctr"/>
                      <a:r>
                        <a:rPr lang="ru-RU" sz="5400" b="0" i="0" u="none" strike="noStrike" kern="12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5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маю 2020-2022 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 размещение каждой школой на цифровой платформе «Будущие предприниматели Приморья» презентаций учащихся об успешном бизнесе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сентябрю 2020 года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на цифровой платформе обучающего продукта по разработке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стартапов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мини-тестов,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квестов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контроля прохождения обучающих блоков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апрелю 2021-2022 годов 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каждой школой на цифровой платформе </a:t>
                      </a:r>
                      <a:r>
                        <a:rPr lang="ru-RU" sz="20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стартапов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учащихся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ноябрю 2021-2022 годов 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цифровой платформе формирование каталога </a:t>
                      </a:r>
                      <a:r>
                        <a:rPr lang="ru-RU" sz="20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стартапов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номинациям в сферах, актуальных для Приморья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D05133-04B5-49F5-AF89-2D5D7CD6731D}" type="slidenum"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37</a:t>
            </a:fld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Заголовок 1"/>
          <p:cNvSpPr txBox="1">
            <a:spLocks/>
          </p:cNvSpPr>
          <p:nvPr/>
        </p:nvSpPr>
        <p:spPr bwMode="auto">
          <a:xfrm>
            <a:off x="881063" y="104775"/>
            <a:ext cx="6786562" cy="29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1006475">
              <a:lnSpc>
                <a:spcPct val="90000"/>
              </a:lnSpc>
            </a:pPr>
            <a:r>
              <a:rPr lang="ru-RU" sz="2800" dirty="0">
                <a:solidFill>
                  <a:srgbClr val="921A1D"/>
                </a:solidFill>
                <a:latin typeface="Times New Roman" pitchFamily="18" charset="0"/>
                <a:cs typeface="Times New Roman" pitchFamily="18" charset="0"/>
              </a:rPr>
              <a:t>Реестр заинтересованных сторон</a:t>
            </a:r>
          </a:p>
        </p:txBody>
      </p:sp>
      <p:graphicFrame>
        <p:nvGraphicFramePr>
          <p:cNvPr id="3383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75159"/>
              </p:ext>
            </p:extLst>
          </p:nvPr>
        </p:nvGraphicFramePr>
        <p:xfrm>
          <a:off x="311150" y="476672"/>
          <a:ext cx="8725346" cy="6297920"/>
        </p:xfrm>
        <a:graphic>
          <a:graphicData uri="http://schemas.openxmlformats.org/drawingml/2006/table">
            <a:tbl>
              <a:tblPr/>
              <a:tblGrid>
                <a:gridCol w="536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41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 или организация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Представитель интересов</a:t>
                      </a:r>
                      <a:b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(ФИО, должность)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Ожидание от реализации проекта (программы)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9512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экономики и развития предпринимательства Приморского края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Набойченко Наталья Борисовна, и. о. директора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Включение проекта в региональный проект «Популяризация предпринимательства»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3968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образования  Приморского края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Бондаренко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Наталья Валерьевна, министр образования ПК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Включение проекта в региональный проект «Успех каждого ребёнка», создание имиджа Приморского края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8424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проектного управления Администрации Приморского края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Стецко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Николай Игоревич, директор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системы управления проектами на территории ПК, создание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стартап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-идей, которые будут воплощены в Приморском крае в будущем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8424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АНО «Центр поддержки предпринимательства Приморского края»» (Центр «Мой бизнес»)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Никифоров Евгений Александрович, генеральный директор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Реклама деятельности Центра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696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 и местные СМИ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Освещение актуальных вопросов региона, привлечение молодёжной аудитории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CE8BF8-95B3-4534-8275-98A22ED1711A}" type="slidenum"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38</a:t>
            </a:fld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Заголовок 5"/>
          <p:cNvSpPr txBox="1">
            <a:spLocks/>
          </p:cNvSpPr>
          <p:nvPr/>
        </p:nvSpPr>
        <p:spPr bwMode="auto">
          <a:xfrm>
            <a:off x="712788" y="225425"/>
            <a:ext cx="7675562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1006475">
              <a:lnSpc>
                <a:spcPct val="90000"/>
              </a:lnSpc>
            </a:pPr>
            <a:endParaRPr lang="ru-RU" sz="2800" dirty="0" smtClean="0">
              <a:solidFill>
                <a:srgbClr val="921A1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06475">
              <a:lnSpc>
                <a:spcPct val="90000"/>
              </a:lnSpc>
            </a:pPr>
            <a:endParaRPr lang="ru-RU" sz="2800" dirty="0">
              <a:solidFill>
                <a:srgbClr val="921A1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06475">
              <a:lnSpc>
                <a:spcPct val="90000"/>
              </a:lnSpc>
            </a:pPr>
            <a:r>
              <a:rPr lang="ru-RU" sz="6000" b="1" dirty="0" smtClean="0">
                <a:solidFill>
                  <a:srgbClr val="921A1D"/>
                </a:solidFill>
                <a:latin typeface="Times New Roman" pitchFamily="18" charset="0"/>
                <a:cs typeface="Times New Roman" pitchFamily="18" charset="0"/>
              </a:rPr>
              <a:t>Реестр рисков</a:t>
            </a:r>
          </a:p>
          <a:p>
            <a:pPr algn="ctr" defTabSz="1006475">
              <a:lnSpc>
                <a:spcPct val="90000"/>
              </a:lnSpc>
            </a:pPr>
            <a:endParaRPr lang="ru-RU" sz="2800" dirty="0">
              <a:solidFill>
                <a:srgbClr val="2AF4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404071"/>
              </p:ext>
            </p:extLst>
          </p:nvPr>
        </p:nvGraphicFramePr>
        <p:xfrm>
          <a:off x="755576" y="1596065"/>
          <a:ext cx="7964358" cy="2839886"/>
        </p:xfrm>
        <a:graphic>
          <a:graphicData uri="http://schemas.openxmlformats.org/drawingml/2006/table">
            <a:tbl>
              <a:tblPr firstRow="1" firstCol="1" bandRow="1"/>
              <a:tblGrid>
                <a:gridCol w="455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824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265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6766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8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8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61024" marR="61024" marT="0" marB="0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2800" b="1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риска</a:t>
                      </a:r>
                    </a:p>
                  </a:txBody>
                  <a:tcPr marL="61024" marR="61024" marT="0" marB="0"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24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Действия по предупреждению риска</a:t>
                      </a:r>
                    </a:p>
                  </a:txBody>
                  <a:tcPr marL="61024" marR="61024" marT="0" marB="0"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4614">
                <a:tc>
                  <a:txBody>
                    <a:bodyPr/>
                    <a:lstStyle/>
                    <a:p>
                      <a:pPr marL="0" algn="l" defTabSz="1007943" rtl="0" eaLnBrk="1" latinLnBrk="0" hangingPunct="1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Внедрение государственной программы по обучению школьников основам предпринимательской деятельности</a:t>
                      </a:r>
                    </a:p>
                  </a:txBody>
                  <a:tcPr marL="61024" marR="61024" marT="0" marB="0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</a:t>
                      </a:r>
                      <a:r>
                        <a:rPr lang="ru-RU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архитектуры проекта и наполнение его другим содержанием</a:t>
                      </a:r>
                    </a:p>
                  </a:txBody>
                  <a:tcPr marL="61024" marR="61024" marT="0" marB="0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707" y="144449"/>
            <a:ext cx="7436709" cy="692263"/>
          </a:xfrm>
        </p:spPr>
        <p:txBody>
          <a:bodyPr/>
          <a:lstStyle/>
          <a:p>
            <a:pPr lvl="0"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функционирования результатов проекта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80814-0EA2-4F56-B8A3-4682D0DCB02F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63504" y="1484784"/>
            <a:ext cx="2016224" cy="4536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Мультипликация на другие сферы предпринимательства</a:t>
            </a:r>
          </a:p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635896" y="1484784"/>
            <a:ext cx="2016224" cy="4536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Мультипликация на другие территории Приморского края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00192" y="1484784"/>
            <a:ext cx="2016224" cy="4536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-идею может увидеть семья или бизнес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665388" y="1023944"/>
            <a:ext cx="484632" cy="30881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329684" y="1023944"/>
            <a:ext cx="484632" cy="30881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065988" y="1023944"/>
            <a:ext cx="484632" cy="30881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6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EAF8D-A0CE-4041-B670-A8F433F5A98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355254"/>
              </p:ext>
            </p:extLst>
          </p:nvPr>
        </p:nvGraphicFramePr>
        <p:xfrm>
          <a:off x="0" y="1276310"/>
          <a:ext cx="8820472" cy="5080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30945" y="260648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Миграционный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отток населения в Приморском крае (человек)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6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17D8AA-7983-427B-818B-030A39F6997B}" type="slidenum">
              <a:rPr lang="ru-RU" sz="12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/>
              <a:t>40</a:t>
            </a:fld>
            <a:endParaRPr lang="ru-RU" sz="12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609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654578"/>
              </p:ext>
            </p:extLst>
          </p:nvPr>
        </p:nvGraphicFramePr>
        <p:xfrm>
          <a:off x="107951" y="3"/>
          <a:ext cx="8857791" cy="6370320"/>
        </p:xfrm>
        <a:graphic>
          <a:graphicData uri="http://schemas.openxmlformats.org/drawingml/2006/table">
            <a:tbl>
              <a:tblPr/>
              <a:tblGrid>
                <a:gridCol w="11573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17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04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87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1727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14345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 проекта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2A7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just" defTabSz="10064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интереса школьников к предпринимательской деятельности через организацию их работы на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цифровой платформе «Будущие предприниматели Приморья»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333">
                <a:tc rowSpan="7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 проекта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их значения  по годам</a:t>
                      </a:r>
                    </a:p>
                  </a:txBody>
                  <a:tcPr vert="vert270"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2A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itchFamily="49" charset="-122"/>
                          <a:ea typeface="SimHei" pitchFamily="49" charset="-122"/>
                          <a:cs typeface="Times New Roman" pitchFamily="18" charset="0"/>
                        </a:rPr>
                        <a:t>Показатель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Базовое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E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Период,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E5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3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E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0064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48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учащихся 7-8 классов, показавших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положительную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динамику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интереса к предпринимательству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общего количества учащихся 7-8 классов (%)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Аналитический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1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учащихся 7-8 классов,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получивших</a:t>
                      </a:r>
                      <a:r>
                        <a:rPr lang="en-US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знания об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основах предпринимательства</a:t>
                      </a:r>
                      <a:r>
                        <a:rPr lang="en-US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от общего количества учащихся 7-8 классов (%)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Аналитический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5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учащихся 7-8 классов,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разработавших презентации об успешных бизнесменах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от общего количества учащихся 7-8 классов (%)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Аналитический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14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учащихся 7-8 классов,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создавших </a:t>
                      </a:r>
                      <a:r>
                        <a:rPr lang="ru-RU" sz="1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стартапы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общего количества учащихся 7-8 классов (%)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Аналитический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350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учащихся 7-8 классов,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принявших участие в конкурном отборе </a:t>
                      </a:r>
                      <a:r>
                        <a:rPr lang="ru-RU" sz="1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стартапов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от общего количества учащихся 7-8 классов (%)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Аналитический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1080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 Приморского края, 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готовы к запуску проекта с 03.02.2020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2514" y="1196752"/>
            <a:ext cx="8496944" cy="464742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lvl="0" algn="ctr" defTabSz="1007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Городские     округа:</a:t>
            </a:r>
          </a:p>
          <a:p>
            <a:pPr algn="just" defTabSz="100794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007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Артём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1007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 defTabSz="1007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Владивосток,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1007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Дальнегорск,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007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</a:t>
            </a:r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Спасск-Дальний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07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    районы:</a:t>
            </a:r>
            <a:endParaRPr lang="ru-RU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100794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007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Кавалеровский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Михайловский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1007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Надеждинский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Ольгинский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just" defTabSz="1007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Спасский,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Черниговский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80814-0EA2-4F56-B8A3-4682D0DCB02F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pic>
        <p:nvPicPr>
          <p:cNvPr id="14338" name="Picture 2" descr="https://ds02.infourok.ru/uploads/ex/06df/00087ed6-96cc1014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" y="2941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731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413" y="365125"/>
            <a:ext cx="7886700" cy="543595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ТЕНДЕНЦИЯ ОТТОКА МОЛОДЁЖИ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983742"/>
            <a:ext cx="3886200" cy="2968351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</a:t>
            </a:r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Приморскстата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9 тыс. выпускников Приморья 920 человек уехали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поступать в столичные вузы (Москва, Санкт-Петербург).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ребят, окончивших западные вузы, после завершения учебы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возвращаются.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983742"/>
            <a:ext cx="3886200" cy="2968351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федерального Агентства стратегических инициатив: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1/3 студентов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Дальнего Востока после обучения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готовы покинуть регион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уехать в центр России или вовсе за рубеж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отсутствия перспектив для самореализации. 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EA188E-F65E-46E8-952C-F1F1FA15A6A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5056094"/>
            <a:ext cx="7988424" cy="943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Перспектива самореализации – предпринимательство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4437696" y="3952093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49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80814-0EA2-4F56-B8A3-4682D0DCB02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/>
          </p:nvPr>
        </p:nvGraphicFramePr>
        <p:xfrm>
          <a:off x="8166" y="188641"/>
          <a:ext cx="91440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79512" y="3356992"/>
          <a:ext cx="8712968" cy="2686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81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58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2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686705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 dirty="0" smtClean="0">
                          <a:solidFill>
                            <a:srgbClr val="E62B25"/>
                          </a:solidFill>
                          <a:effectLst/>
                        </a:rPr>
                        <a:t>сельское</a:t>
                      </a:r>
                      <a:r>
                        <a:rPr lang="ru-RU" sz="1600" b="1" i="1" kern="1200" dirty="0">
                          <a:solidFill>
                            <a:srgbClr val="E62B25"/>
                          </a:solidFill>
                          <a:effectLst/>
                        </a:rPr>
                        <a:t>, лесное хозяйство, охота, рыболовство и рыбоводство</a:t>
                      </a:r>
                      <a:endParaRPr lang="ru-RU" sz="1600" b="1" i="1" dirty="0">
                        <a:solidFill>
                          <a:srgbClr val="E62B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kern="1200" dirty="0" smtClean="0"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обрабатывающие 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</a:rPr>
                        <a:t>производства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Строительство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транспорт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деятельность 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</a:rPr>
                        <a:t>гостиниц и предприятий общественного питания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информатизация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деятельность 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effectLst/>
                        </a:rPr>
                        <a:t>финансовая и страховая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образование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kern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здравоохранение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kern="1200" dirty="0">
                          <a:solidFill>
                            <a:srgbClr val="E62B25"/>
                          </a:solidFill>
                          <a:effectLst/>
                        </a:rPr>
                        <a:t>деятельность в области культуры, спорта, организации досуга и развлечений</a:t>
                      </a:r>
                      <a:endParaRPr lang="ru-RU" sz="1600" b="1" i="1" dirty="0">
                        <a:solidFill>
                          <a:srgbClr val="E62B25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6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BA6FB5-FAF4-4172-89F8-DA8246760910}" type="slidenum"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/>
          </p:cNvPr>
          <p:cNvSpPr/>
          <p:nvPr/>
        </p:nvSpPr>
        <p:spPr>
          <a:xfrm>
            <a:off x="251520" y="11663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869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921A1D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по выявлению интереса </a:t>
            </a:r>
            <a:r>
              <a:rPr lang="ru-RU" sz="2400" b="1" kern="0" dirty="0">
                <a:solidFill>
                  <a:srgbClr val="921A1D"/>
                </a:solidFill>
                <a:latin typeface="Times New Roman" pitchFamily="18" charset="0"/>
                <a:cs typeface="Times New Roman" pitchFamily="18" charset="0"/>
              </a:rPr>
              <a:t>к предпринимательской деятельности учащихся </a:t>
            </a:r>
            <a:r>
              <a:rPr lang="ru-RU" sz="2400" b="1" kern="0" dirty="0" smtClean="0">
                <a:solidFill>
                  <a:srgbClr val="921A1D"/>
                </a:solidFill>
                <a:latin typeface="Times New Roman" pitchFamily="18" charset="0"/>
                <a:cs typeface="Times New Roman" pitchFamily="18" charset="0"/>
              </a:rPr>
              <a:t>7-8 классов школ 10-ти территорий Приморского края</a:t>
            </a:r>
            <a:endParaRPr lang="ru-RU" i="1" kern="0" dirty="0" smtClean="0">
              <a:solidFill>
                <a:srgbClr val="921A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272290"/>
              </p:ext>
            </p:extLst>
          </p:nvPr>
        </p:nvGraphicFramePr>
        <p:xfrm>
          <a:off x="251520" y="1484784"/>
          <a:ext cx="82809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6862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Знаете ли вы об успехах предпринимателей вашего района, города,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региона?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80814-0EA2-4F56-B8A3-4682D0DCB02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6" name="Объект 5"/>
          <p:cNvSpPr txBox="1">
            <a:spLocks noGrp="1"/>
          </p:cNvSpPr>
          <p:nvPr>
            <p:ph idx="1"/>
          </p:nvPr>
        </p:nvSpPr>
        <p:spPr>
          <a:xfrm>
            <a:off x="323528" y="1484784"/>
            <a:ext cx="819658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Большинство опрошенных учащихся знают об этом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формально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883809"/>
              </p:ext>
            </p:extLst>
          </p:nvPr>
        </p:nvGraphicFramePr>
        <p:xfrm>
          <a:off x="2051720" y="2276872"/>
          <a:ext cx="518457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02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FA1E56-41DA-4595-A9E5-41598FC82863}" type="slidenum">
              <a:rPr lang="ru-RU" sz="1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sz="1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296338"/>
              </p:ext>
            </p:extLst>
          </p:nvPr>
        </p:nvGraphicFramePr>
        <p:xfrm>
          <a:off x="395288" y="548680"/>
          <a:ext cx="8424936" cy="5807670"/>
        </p:xfrm>
        <a:graphic>
          <a:graphicData uri="http://schemas.openxmlformats.org/drawingml/2006/table">
            <a:tbl>
              <a:tblPr firstRow="1" bandRow="1"/>
              <a:tblGrid>
                <a:gridCol w="1765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597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0767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3600" b="0" i="0" u="none" strike="noStrike" kern="1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Задачи</a:t>
                      </a:r>
                    </a:p>
                    <a:p>
                      <a:r>
                        <a:rPr lang="ru-RU" sz="3600" b="0" i="0" u="none" strike="noStrike" kern="1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3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Организовать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деятельность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учащихся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исследованию успешного бизнеса.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Организовать обучение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учащихся основам предпринимательства.</a:t>
                      </a:r>
                      <a:endParaRPr lang="ru-RU" sz="2800" b="1" dirty="0" smtClean="0">
                        <a:solidFill>
                          <a:srgbClr val="0062A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solidFill>
                          <a:srgbClr val="0062A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Организовать разработку учащимися </a:t>
                      </a:r>
                      <a:r>
                        <a:rPr lang="ru-RU" sz="28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стартапов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единому формату и по направлениям,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актуальным в Приморье.</a:t>
                      </a:r>
                    </a:p>
                    <a:p>
                      <a:pPr marL="0" marR="0" lvl="0" indent="0" algn="just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rgbClr val="49556E"/>
                        </a:solidFill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rgbClr val="49556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1A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6134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6777</TotalTime>
  <Words>2019</Words>
  <Application>Microsoft Office PowerPoint</Application>
  <PresentationFormat>Экран (4:3)</PresentationFormat>
  <Paragraphs>467</Paragraphs>
  <Slides>42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HDOfficeLightV0</vt:lpstr>
      <vt:lpstr>1_HDOfficeLightV0</vt:lpstr>
      <vt:lpstr>Организация работы школьников на цифровой платформе                                              «Будущие предприниматели Приморья»                      как механизм повышения их интереса                               к предпринимательству   «БУДУЩИЕ ПРЕДПРИНИМАТЕЛИ ПРИМОРЬЯ»  </vt:lpstr>
      <vt:lpstr>Презентация PowerPoint</vt:lpstr>
      <vt:lpstr>Презентация PowerPoint</vt:lpstr>
      <vt:lpstr>Презентация PowerPoint</vt:lpstr>
      <vt:lpstr>ТЕНДЕНЦИЯ ОТТОКА МОЛОДЁЖИ</vt:lpstr>
      <vt:lpstr>Презентация PowerPoint</vt:lpstr>
      <vt:lpstr>Презентация PowerPoint</vt:lpstr>
      <vt:lpstr>Знаете ли вы об успехах предпринимателей вашего района, города, региона?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Региональный (межмуниципальный)  ФОРУМ  «ПРИМОРЬЕ- ТЕРРИТОРИЯ БИЗНЕСА»</vt:lpstr>
      <vt:lpstr>Презентация PowerPoint</vt:lpstr>
      <vt:lpstr>Презентация PowerPoint</vt:lpstr>
      <vt:lpstr>Презентация PowerPoint</vt:lpstr>
      <vt:lpstr>Модель функционирования результатов проекта</vt:lpstr>
      <vt:lpstr>Презентация PowerPoint</vt:lpstr>
      <vt:lpstr>Муниципальные образования Приморского края,  которые готовы к запуску проекта с 03.02.2020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Менеджмент в социальной сфере. Социальное проектирование.</dc:title>
  <dc:creator>Наталья</dc:creator>
  <cp:lastModifiedBy>UseR</cp:lastModifiedBy>
  <cp:revision>689</cp:revision>
  <cp:lastPrinted>2019-11-15T01:37:59Z</cp:lastPrinted>
  <dcterms:created xsi:type="dcterms:W3CDTF">2012-01-11T08:01:34Z</dcterms:created>
  <dcterms:modified xsi:type="dcterms:W3CDTF">2020-02-06T14:08:55Z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D6941562-0129-4D85-9E6F-FDD427487D97</vt:lpwstr>
  </property>
  <property fmtid="{D5CDD505-2E9C-101B-9397-08002B2CF9AE}" pid="3" name="ArticulatePath">
    <vt:lpwstr>ФОРМА ПРОЕКТ. предложения 1.09.19</vt:lpwstr>
  </property>
</Properties>
</file>