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1" r:id="rId25"/>
    <p:sldId id="280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2E5FE-6519-401A-A7CC-AC03456CF22F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280AE-64AE-4314-A524-314959052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8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13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8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2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2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0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46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1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1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0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82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5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2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7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8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0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EF172C1-FB44-4141-9C37-0DB18097C377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1577A04-7403-4F98-973A-2A5DAA6F0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itogovoe-sochinenie" TargetMode="External"/><Relationship Id="rId2" Type="http://schemas.openxmlformats.org/officeDocument/2006/relationships/hyperlink" Target="https://rustutor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7926" y="1575890"/>
            <a:ext cx="6801612" cy="2104012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писать итоговое сочинение?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3448" y="3774016"/>
            <a:ext cx="5160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Инструкция по написанию итогового сочинения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28732" y="5131342"/>
            <a:ext cx="2813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Составитель: Митина В.Г.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7818477" cy="5414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1.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1">
                    <a:lumMod val="10000"/>
                  </a:schemeClr>
                </a:solidFill>
              </a:rPr>
              <a:t>Вступление</a:t>
            </a: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2. Тезис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3. Связка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4. Аргумент №1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5. Микровывод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6. Связка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7. Аргумент №2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8. Микровывод </a:t>
            </a:r>
            <a:br>
              <a:rPr lang="ru-RU" sz="36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10000"/>
                  </a:schemeClr>
                </a:solidFill>
              </a:rPr>
              <a:t>9. Заключение 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ПЛАН ИТОГОВОГО СОЧИНЕНИЯ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4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/>
              <a:t>КАК ПИСАТЬ ВСТУПЛЕНИЕ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62500" lnSpcReduction="20000"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endParaRPr lang="ru-RU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/>
              <a:t>КАК ПИСАТЬ ЗАКЛЮЧЕНИЕ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92500" lnSpcReduction="10000"/>
          </a:bodyPr>
          <a:lstStyle/>
          <a:p>
            <a:pPr fontAlgn="base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Формулировка тезиса зависит от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ТЕМЫ сочинения.</a:t>
            </a:r>
          </a:p>
          <a:p>
            <a:pPr fontAlgn="base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Если тема сочинения дана в виде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вопроса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то тезис – это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ответ на вопрос. </a:t>
            </a:r>
          </a:p>
          <a:p>
            <a:pPr fontAlgn="base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метафорического высказывания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то тезис –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КАК СФОРМУЛИРОВАТЬ ТЕЗИС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70000" lnSpcReduction="20000"/>
          </a:bodyPr>
          <a:lstStyle/>
          <a:p>
            <a:pPr fontAlgn="base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Аргумент должен подтверждать тезис</a:t>
            </a:r>
          </a:p>
          <a:p>
            <a:pPr fontAlgn="base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Кол-во аргументов.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/>
              <a:t>ТРЕБОВАНИЕ К АРГУМЕНТАЦИИ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62500" lnSpcReduction="20000"/>
          </a:bodyPr>
          <a:lstStyle/>
          <a:p>
            <a:pPr fontAlgn="base"/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Можно ли утверждать, что время лечит? </a:t>
            </a:r>
          </a:p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ТЕЗИС: 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АРГУМЕНТ: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 В романе Льва Николаевича Толстого «Война и мир» Наташа Ростова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Этот пример ярко иллюстрирует, что время – лучший лекарь для несчастной любви.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/>
              <a:t>ОБРАЗЕЦ АРГУМЕНТА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92500" lnSpcReduction="20000"/>
          </a:bodyPr>
          <a:lstStyle/>
          <a:p>
            <a:pPr fontAlgn="base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Связка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pPr fontAlgn="base"/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– вывод после примера из литературы, в котором будет объяснено,  как именно данный пример подтверждает тезис.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/>
              <a:t>ЧТО ТАКОЕ «СВЯЗКА» И «МИКРОВЫВОД»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85000" lnSpcReduction="20000"/>
          </a:bodyPr>
          <a:lstStyle/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1) Прочитайте тему.</a:t>
            </a:r>
            <a:br>
              <a:rPr lang="ru-RU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2) Вспомните произведения, связанные с темой, подберите аргументы.</a:t>
            </a:r>
            <a:br>
              <a:rPr lang="ru-RU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3) Напишите тезис и аргументы в черновик.</a:t>
            </a:r>
            <a:br>
              <a:rPr lang="ru-RU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5) Сформулируйте связки между каждой частью сочинения, прежде чем начнете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писать.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6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АЛГОРИТМ НАПИСАНИЯ СОЧИНЕНИЯ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" y="1677738"/>
            <a:ext cx="11169419" cy="80898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ТИПИЧНЫЕ </a:t>
            </a:r>
            <a:r>
              <a:rPr lang="ru-RU" sz="4400" dirty="0"/>
              <a:t>ОШИБКИ: ЧАСТЬ 1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5"/>
            <a:ext cx="7729728" cy="1427551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ТИПИЧНЫЕ ОШИБКИ ПРИ НАПИСАНИИ ИТОГОВОГО </a:t>
            </a:r>
            <a:r>
              <a:rPr lang="ru-RU" dirty="0" smtClean="0"/>
              <a:t>СОЧИНЕНИя</a:t>
            </a:r>
            <a:br>
              <a:rPr lang="ru-RU" dirty="0" smtClean="0"/>
            </a:b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</a:rPr>
              <a:t>по рекомендациям экспертов ФИПИ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3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3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 txBox="1">
            <a:spLocks/>
          </p:cNvSpPr>
          <p:nvPr/>
        </p:nvSpPr>
        <p:spPr>
          <a:xfrm>
            <a:off x="278044" y="2357326"/>
            <a:ext cx="11301025" cy="4500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связок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между содержательными частями сочинения: вступлением и заключением, основной частью сочинения и заключением.</a:t>
            </a:r>
          </a:p>
          <a:p>
            <a:pPr fontAlgn="base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Пропорциональность частей сочинения.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строго следовать теме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сочинения в ходе рассуждения.</a:t>
            </a:r>
          </a:p>
          <a:p>
            <a:pPr fontAlgn="base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композиционно выстраивать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количество лишней информации во вступлении и заключении. 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sz="20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5"/>
            <a:ext cx="7729728" cy="142755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ОШИБКИ:ЧАСТЬ 2</a:t>
            </a:r>
            <a:endParaRPr lang="ru-RU" sz="32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5619" y="2272595"/>
            <a:ext cx="108055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 вступлении проблемного вопроса 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сама тема) и формулировки ключевого 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тезиса,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который будете доказывать.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Нечеткое формулирование тезисов, 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аргументы.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Необоснованные повторы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одних и тех же мыслей.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делении текста на абзацы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даже полное отсутствие абзацев.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оперировать абстрактными понятиями.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Неразличение понятий «пример» и «аргумент»,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неумение формулировать на основе примера микровывод, соотнесенный с выдвигаемым тезисом. </a:t>
            </a:r>
          </a:p>
        </p:txBody>
      </p:sp>
    </p:spTree>
    <p:extLst>
      <p:ext uri="{BB962C8B-B14F-4D97-AF65-F5344CB8AC3E}">
        <p14:creationId xmlns:p14="http://schemas.microsoft.com/office/powerpoint/2010/main" val="18307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8686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624" y="251014"/>
            <a:ext cx="9656956" cy="11887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№1: Объем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435" y="1561171"/>
            <a:ext cx="11240428" cy="507380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количество слов – </a:t>
            </a: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350.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слов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сочинении не устанавливается.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сочинении </a:t>
            </a: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250 слов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подсчет включаются все слова, в том числе и служебные), то выставляется </a:t>
            </a: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невыполнение требования № 1 и «незачет» за работу в целом (такое сочинение </a:t>
            </a: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проверяется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критериям оценивания).</a:t>
            </a:r>
            <a:b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l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0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880946" y="655435"/>
            <a:ext cx="88429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одробный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</a:t>
            </a:r>
          </a:p>
          <a:p>
            <a:pPr fontAlgn="base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Вступление раскрывает основную мысль, вводит в круг рассматриваемых проблем.</a:t>
            </a:r>
          </a:p>
          <a:p>
            <a:pPr fontAlgn="base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состоит из 3 элементов: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ключевых слов темы или цитаты;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рассуждения о значимости предложенных для объяснения понятий в жизни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ответ-тезис на главный вопрос темы.</a:t>
            </a:r>
          </a:p>
          <a:p>
            <a:pPr fontAlgn="base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элементы последовательно располагаются друг за другом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40111" y="286982"/>
            <a:ext cx="1139654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Темы, предложенные для итогового сочинения, можно разделить на 3 типа: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тема-вопрос — задаём главный вопрос темы, на который будем отвечать в основной части. Будьте осторожны в формулировке вопроса: не уходите от темы. В этом случае можно использовать клише: «можно ли утверждать, что... », «почему можно говорить, что это высказывание справедливо», «действительно ли... » и т. д.,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тема-утверждение (в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цитата) — требуется обосновать уже имеющееся утверждение,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— назывное предложение (ключевые слова). Нужно сформулировать свое суждение о каждом из них, дать ответы на поставленные вопросы.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35619" y="3002321"/>
            <a:ext cx="895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268" y="613317"/>
            <a:ext cx="1237785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Основная часть раскрывает идею сочинения и связанные с ней вопросы, представляет систему доказательств выдвинутых положений.</a:t>
            </a:r>
          </a:p>
          <a:p>
            <a:pPr fontAlgn="base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= Тезис + Аргумент(ы)</a:t>
            </a:r>
          </a:p>
          <a:p>
            <a:pPr fontAlgn="base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 — это основная мысль сочинения, которую нужно аргументировано доказывать. Формулировка тезиса зависит от темы сочинения.</a:t>
            </a:r>
          </a:p>
          <a:p>
            <a:pPr fontAlgn="base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oбъeму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oснoвнaя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чaсть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дoлжнa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быть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бoльшe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чeм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вступлeниe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зaключeниe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вмeстe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взятыe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Тeзис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пoдкpeплeнный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apгумeнтoм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мoжeт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быть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всeгo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oдин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Оптимaльнoe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кoличeствo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литературных аргументов –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Кaждoму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тeзису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свoй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apгумeнт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Связка - это переход от одной мысли к другой. Нужно плавно переходить от тезиса к аргументации.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722" y="197346"/>
            <a:ext cx="894327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нужно: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из литературных источников.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в отдельный абзац.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каждого аргумента написать микровывод.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одному тезису привести один литературный аргумент, но лучше, чтобы аргументов было два.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тезисов несколько, то к каждому из них приводится свой аргумент!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5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619" y="749101"/>
            <a:ext cx="114523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состоит из 3 элементов: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литературному произведению - называем автора и произведение, его жанр (если знаем; если не знаем, то так и пишем — произведение», чтобы избежать фактических ошибок).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интерпретацию - здесь мы обращаемся к сюжету произведения или конкретному эпизоду, характеризуем героя(-ев). Желательно несколько раз упомянуть автора, используя речевые клише типа «автор повествует», «автор описывает», «писатель рассуждает», «поэт показывает», «автор считает» и т. п. Почему нельзя просто написать: «герой пошёл туда-то, сделал то-то» ? А потому что это будет уже не анализ, а простой пересказ.</a:t>
            </a:r>
          </a:p>
          <a:p>
            <a:pPr fontAlgn="base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 (он завершает только одну из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всё сочинение в целом; нужен для логичности и связности текста): в этой части мы, как правило, формулируем основную мысль всего упомянутого произведения или авторскую позицию по конкретной проблеме. Используем клише типа «писатель приходит к выводу... » и т. п.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233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4664" y="585659"/>
            <a:ext cx="107237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Заключение подводит итоги, содержит конечные выводы и оценки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способа закончить сочинение: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Принято завершать сочинение выводом из всего вышесказанного, но нельзя повторять 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уже делались в сочинении после аргументов.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Заключение-призыв.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используй пафосные лозунги «Берегите нашу Землю!» . Лучше не использовать глаголы 2 -го лица: «берегите», «уважайте», «помните» . Ограничьтесь формами «нужно», «важно», «давайте» и т. д. 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— выражение надежды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позволяет избежать дублирования мысли, этических и логических ошибок. Выражать надежду нужно на что-нибудь позитивное.</a:t>
            </a:r>
          </a:p>
          <a:p>
            <a:pPr fontAlgn="base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подходящая по смыслу и высказана уместно. Рекомендуем заранее подготовить цитаты по всем тематическим направлениям, чтобы соответствовало главной мысли сочинения.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/>
              </a:rPr>
              <a:t>1.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://rustutors.ru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/>
              </a:rPr>
              <a:t>2.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fipi.ru/itogovoe-sochinenie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4"/>
              </a:rPr>
              <a:t>3.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li</a:t>
            </a:r>
            <a:r>
              <a:rPr lang="en-US" dirty="0" smtClean="0"/>
              <a:t>t.1sept.ru/urok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69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522" y="-151161"/>
            <a:ext cx="9656956" cy="87438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№2: «Самостоятельность написания итогового сочинения»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76" y="894200"/>
            <a:ext cx="11285033" cy="625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выполняется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или косвенное цитирование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обязательной ссылкой на источник (ссылка дается в свободной форме).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цитирования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объем собственного текста участника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сочинение признано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несамостоятельным,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выставляется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№ 2 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работу в целом (такое сочинение не проверяется по критериям оценивания).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0"/>
            <a:ext cx="9656956" cy="6968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ИТОГОВОГО СОЧИНЕНИЯ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РИИ </a:t>
            </a:r>
            <a:r>
              <a:rPr lang="ru-RU" dirty="0">
                <a:solidFill>
                  <a:schemeClr val="bg1"/>
                </a:solidFill>
              </a:rPr>
              <a:t>ИТОГОВОГО </a:t>
            </a:r>
            <a:r>
              <a:rPr lang="ru-RU" dirty="0" smtClean="0">
                <a:solidFill>
                  <a:schemeClr val="bg1"/>
                </a:solidFill>
              </a:rPr>
              <a:t>СОЧИНЕНИЯ</a:t>
            </a:r>
            <a:r>
              <a:rPr lang="ru-RU" dirty="0">
                <a:solidFill>
                  <a:schemeClr val="bg1"/>
                </a:solidFill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1002138" y="1866898"/>
            <a:ext cx="7654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теме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Аргументация. Привлечение литературного материала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 и логика рассуждения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письменной речи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0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297" y="347296"/>
            <a:ext cx="5609064" cy="104660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№1</a:t>
            </a:r>
            <a:r>
              <a:rPr lang="ru-RU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288460" y="2205452"/>
            <a:ext cx="3670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>Соответствие теме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3" y="1711192"/>
            <a:ext cx="6252633" cy="5414963"/>
          </a:xfrm>
        </p:spPr>
        <p:txBody>
          <a:bodyPr anchor="t">
            <a:normAutofit lnSpcReduction="10000"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Данный критерий нацеливает на проверку содержания сочинения. </a:t>
            </a:r>
            <a:br>
              <a:rPr lang="ru-RU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Участник должен рассуждать на предложенную тему, выбрав путь ее раскрытия (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например, отвечает на вопрос, поставленный в теме, или размышляет над предложенной проблемой и т.п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.). </a:t>
            </a:r>
            <a:br>
              <a:rPr lang="ru-RU" sz="2400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Во всех остальных случаях выставляется «зачет».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" y="3590447"/>
            <a:ext cx="3458046" cy="23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868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7004" y="221021"/>
            <a:ext cx="5007201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 Критерий №2</a:t>
            </a:r>
            <a:r>
              <a:rPr lang="ru-RU" dirty="0" smtClean="0">
                <a:solidFill>
                  <a:schemeClr val="bg1"/>
                </a:solidFill>
              </a:rPr>
              <a:t>ИТОГОВОГО СОЧИНЕНИЯ</a:t>
            </a:r>
            <a:r>
              <a:rPr lang="ru-RU" dirty="0">
                <a:solidFill>
                  <a:schemeClr val="bg1"/>
                </a:solidFill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364743" y="1533099"/>
            <a:ext cx="36702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3" y="1711192"/>
            <a:ext cx="7818477" cy="5414963"/>
          </a:xfrm>
        </p:spPr>
        <p:txBody>
          <a:bodyPr anchor="t">
            <a:normAutofit fontScale="25000" lnSpcReduction="20000"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8000" dirty="0">
                <a:solidFill>
                  <a:schemeClr val="bg1">
                    <a:lumMod val="10000"/>
                  </a:schemeClr>
                </a:solidFill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80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8000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sz="80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8000" dirty="0">
                <a:solidFill>
                  <a:schemeClr val="bg1">
                    <a:lumMod val="10000"/>
                  </a:schemeClr>
                </a:solidFill>
              </a:rPr>
              <a:t>Участник должен строить рассуждение, привлекая для аргументации </a:t>
            </a:r>
            <a:r>
              <a:rPr lang="ru-RU" sz="8000" b="1" dirty="0">
                <a:solidFill>
                  <a:schemeClr val="bg1">
                    <a:lumMod val="10000"/>
                  </a:schemeClr>
                </a:solidFill>
              </a:rPr>
              <a:t>не менее одного произведения </a:t>
            </a:r>
            <a:r>
              <a:rPr lang="ru-RU" sz="8000" dirty="0">
                <a:solidFill>
                  <a:schemeClr val="bg1">
                    <a:lumMod val="10000"/>
                  </a:schemeClr>
                </a:solidFill>
              </a:rPr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 </a:t>
            </a:r>
          </a:p>
          <a:p>
            <a:r>
              <a:rPr lang="ru-RU" sz="8000" b="1" dirty="0">
                <a:solidFill>
                  <a:schemeClr val="bg1">
                    <a:lumMod val="10000"/>
                  </a:schemeClr>
                </a:solidFill>
              </a:rPr>
              <a:t>«Незачет» </a:t>
            </a:r>
            <a:r>
              <a:rPr lang="ru-RU" sz="8000" dirty="0">
                <a:solidFill>
                  <a:schemeClr val="bg1">
                    <a:lumMod val="10000"/>
                  </a:schemeClr>
                </a:solidFill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  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" y="3590447"/>
            <a:ext cx="3458046" cy="23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7004" y="221021"/>
            <a:ext cx="5007201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 Критерий №3</a:t>
            </a:r>
            <a:r>
              <a:rPr lang="ru-RU" dirty="0" smtClean="0">
                <a:solidFill>
                  <a:schemeClr val="bg1"/>
                </a:solidFill>
              </a:rPr>
              <a:t>ИТОГОВОГО СОЧИНЕНИЯ</a:t>
            </a:r>
            <a:r>
              <a:rPr lang="ru-RU" dirty="0">
                <a:solidFill>
                  <a:schemeClr val="bg1"/>
                </a:solidFill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288460" y="2205452"/>
            <a:ext cx="36702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>Композиция и логика рассуждения</a:t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800" b="1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3" y="1711192"/>
            <a:ext cx="7818477" cy="5414963"/>
          </a:xfrm>
        </p:spPr>
        <p:txBody>
          <a:bodyPr anchor="t">
            <a:normAutofit/>
          </a:bodyPr>
          <a:lstStyle/>
          <a:p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dirty="0" err="1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тезисно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-доказательная часть. Во всех остальных случаях выставляется «зачет».</a:t>
            </a:r>
          </a:p>
          <a:p>
            <a:endParaRPr lang="ru-RU" sz="24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" y="3590447"/>
            <a:ext cx="3458046" cy="23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7004" y="221021"/>
            <a:ext cx="5007201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 Критерий №4</a:t>
            </a:r>
            <a:r>
              <a:rPr lang="ru-RU" dirty="0" smtClean="0">
                <a:solidFill>
                  <a:schemeClr val="bg1"/>
                </a:solidFill>
              </a:rPr>
              <a:t>ТОГОВОГО СОЧИНЕНИЯ</a:t>
            </a:r>
            <a:r>
              <a:rPr lang="ru-RU" dirty="0">
                <a:solidFill>
                  <a:schemeClr val="bg1"/>
                </a:solidFill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576920" y="2242062"/>
            <a:ext cx="3670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>Качество письменной речи</a:t>
            </a:r>
            <a:endParaRPr lang="ru-RU" sz="2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3" y="1711192"/>
            <a:ext cx="7818477" cy="5414963"/>
          </a:xfrm>
        </p:spPr>
        <p:txBody>
          <a:bodyPr anchor="t">
            <a:normAutofit/>
          </a:bodyPr>
          <a:lstStyle/>
          <a:p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Данный критерий нацеливает на проверку речевого оформления текста сочинения.</a:t>
            </a:r>
            <a:br>
              <a:rPr lang="ru-RU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</a:p>
          <a:p>
            <a:pPr marL="0" indent="0">
              <a:buNone/>
            </a:pP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" y="3590447"/>
            <a:ext cx="3458046" cy="23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7004" y="221021"/>
            <a:ext cx="5007201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 Критерий №5</a:t>
            </a:r>
            <a:r>
              <a:rPr lang="ru-RU" dirty="0" smtClean="0">
                <a:solidFill>
                  <a:schemeClr val="bg1"/>
                </a:solidFill>
              </a:rPr>
              <a:t>ТОГОВОГО СОЧИНЕНИЯ</a:t>
            </a:r>
            <a:r>
              <a:rPr lang="ru-RU" dirty="0">
                <a:solidFill>
                  <a:schemeClr val="bg1"/>
                </a:solidFill>
              </a:rPr>
              <a:t>КРИТЕРИИ </a:t>
            </a:r>
            <a:r>
              <a:rPr lang="ru-RU" dirty="0" smtClean="0">
                <a:solidFill>
                  <a:schemeClr val="bg1"/>
                </a:solidFill>
              </a:rPr>
              <a:t>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288460" y="2205452"/>
            <a:ext cx="367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</a:rPr>
              <a:t>Грамотность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143" y="1711192"/>
            <a:ext cx="7818477" cy="5414963"/>
          </a:xfrm>
        </p:spPr>
        <p:txBody>
          <a:bodyPr anchor="t">
            <a:normAutofit/>
          </a:bodyPr>
          <a:lstStyle/>
          <a:p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Данный критерий позволяет оценить грамотность выпускника.</a:t>
            </a:r>
            <a:br>
              <a:rPr lang="ru-RU" sz="2400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ставится при условии, если на 100 слов приходится в сумме более пяти ошибок: грамматических, орфографических, пунктуационных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" y="3590447"/>
            <a:ext cx="3458046" cy="232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132</TotalTime>
  <Words>1150</Words>
  <Application>Microsoft Office PowerPoint</Application>
  <PresentationFormat>Широкоэкранный</PresentationFormat>
  <Paragraphs>158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Georgia</vt:lpstr>
      <vt:lpstr>Gill Sans MT</vt:lpstr>
      <vt:lpstr>Times New Roman</vt:lpstr>
      <vt:lpstr>Wingdings</vt:lpstr>
      <vt:lpstr>Parcel</vt:lpstr>
      <vt:lpstr>Презентация PowerPoint</vt:lpstr>
      <vt:lpstr>Требование №1: Объем итогового сочинения</vt:lpstr>
      <vt:lpstr>Требование №2: «Самостоятельность написания итогового сочинения»</vt:lpstr>
      <vt:lpstr>КРИТЕКРИТЕРИИ ИТОГОВОГО СОЧИНЕНИЯРИИ ИТОГОВОГО СОЧИНЕНИЯКРИТЕРИИ ИТОГОВОГО</vt:lpstr>
      <vt:lpstr>Критерий №1ИТОГОВОГО СОЧИНЕНИЯКРИТЕРИИ ИТОГОВОГО</vt:lpstr>
      <vt:lpstr>  Критерий №2ИТОГОВОГО СОЧИНЕНИЯКРИТЕРИИ ИТОГОВОГО</vt:lpstr>
      <vt:lpstr>  Критерий №3ИТОГОВОГО СОЧИНЕНИЯКРИТЕРИИ ИТОГОВОГО</vt:lpstr>
      <vt:lpstr>  Критерий №4ТОГОВОГО СОЧИНЕНИЯКРИТЕРИИ ИТОГОВОГО</vt:lpstr>
      <vt:lpstr>  Критерий №5ТОГОВОГО СОЧИНЕНИЯКРИТЕРИИ ИТОГОВОГО</vt:lpstr>
      <vt:lpstr>ПЛАН ИТОГОВОГО СОЧИНЕНИЯ</vt:lpstr>
      <vt:lpstr>КАК ПИСАТЬ ВСТУПЛЕНИЕ</vt:lpstr>
      <vt:lpstr>КАК ПИСАТЬ ЗАКЛЮЧЕНИЕ</vt:lpstr>
      <vt:lpstr>КАК СФОРМУЛИРОВАТЬ ТЕЗИС</vt:lpstr>
      <vt:lpstr>ТРЕБОВАНИЕ К АРГУМЕНТАЦИИ</vt:lpstr>
      <vt:lpstr>ОБРАЗЕЦ АРГУМЕНТА</vt:lpstr>
      <vt:lpstr>ЧТО ТАКОЕ «СВЯЗКА» И «МИКРОВЫВОД»</vt:lpstr>
      <vt:lpstr>АЛГОРИТМ НАПИСАНИЯ СОЧИНЕНИЯ</vt:lpstr>
      <vt:lpstr>ТИПИЧНЫЕ ОШИБКИ ПРИ НАПИСАНИИ ИТОГОВОГО СОЧИНЕНИя по рекомендациям экспертов ФИПИ </vt:lpstr>
      <vt:lpstr>ТИПИЧНЫЕ ОШИБКИ:ЧАСТЬ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Электронные ресурсы: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Vladimir</cp:lastModifiedBy>
  <cp:revision>19</cp:revision>
  <dcterms:created xsi:type="dcterms:W3CDTF">2019-09-17T18:56:42Z</dcterms:created>
  <dcterms:modified xsi:type="dcterms:W3CDTF">2022-08-21T08:24:52Z</dcterms:modified>
</cp:coreProperties>
</file>